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3" r:id="rId6"/>
    <p:sldId id="294" r:id="rId7"/>
    <p:sldId id="262" r:id="rId8"/>
    <p:sldId id="293" r:id="rId9"/>
    <p:sldId id="265" r:id="rId10"/>
    <p:sldId id="266" r:id="rId11"/>
    <p:sldId id="268" r:id="rId12"/>
    <p:sldId id="269" r:id="rId13"/>
    <p:sldId id="277" r:id="rId14"/>
    <p:sldId id="278" r:id="rId15"/>
    <p:sldId id="279" r:id="rId16"/>
    <p:sldId id="280" r:id="rId17"/>
    <p:sldId id="281" r:id="rId18"/>
    <p:sldId id="295" r:id="rId19"/>
    <p:sldId id="296" r:id="rId20"/>
    <p:sldId id="282" r:id="rId21"/>
    <p:sldId id="297" r:id="rId22"/>
    <p:sldId id="298" r:id="rId23"/>
    <p:sldId id="285" r:id="rId24"/>
    <p:sldId id="299" r:id="rId25"/>
    <p:sldId id="289" r:id="rId26"/>
    <p:sldId id="290" r:id="rId27"/>
    <p:sldId id="291" r:id="rId28"/>
    <p:sldId id="292" r:id="rId29"/>
    <p:sldId id="272" r:id="rId30"/>
  </p:sldIdLst>
  <p:sldSz cx="18288000" cy="10287000"/>
  <p:notesSz cx="6858000" cy="9144000"/>
  <p:embeddedFontLst>
    <p:embeddedFont>
      <p:font typeface="윤고딕" panose="020B0600000101010101" charset="-127"/>
      <p:regular r:id="rId32"/>
    </p:embeddedFont>
    <p:embeddedFont>
      <p:font typeface="윤고딕 Bold" panose="020B0600000101010101" charset="-127"/>
      <p:regular r:id="rId33"/>
    </p:embeddedFont>
    <p:embeddedFont>
      <p:font typeface="윤고딕 Light" panose="020B0600000101010101" charset="-127"/>
      <p:regular r:id="rId34"/>
    </p:embeddedFont>
    <p:embeddedFont>
      <p:font typeface="Beautifully Delicious Script" panose="020B0600000101010101" charset="0"/>
      <p:regular r:id="rId35"/>
    </p:embeddedFont>
    <p:embeddedFont>
      <p:font typeface="Cambria Math" panose="02040503050406030204" pitchFamily="18" charset="0"/>
      <p:regular r:id="rId36"/>
    </p:embeddedFont>
    <p:embeddedFont>
      <p:font typeface="Garet Light" panose="020B0600000101010101" charset="0"/>
      <p:regular r:id="rId37"/>
    </p:embeddedFont>
    <p:embeddedFont>
      <p:font typeface="Glacial Indifference" panose="020B0600000101010101" charset="0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E8F08-8AFE-429C-8189-5BFA3F2B8276}" v="165" dt="2025-09-19T07:53:39.978"/>
    <p1510:client id="{54F7C922-1D0F-57D2-79CF-95BFA846899D}" v="10" dt="2025-09-18T23:51:04.578"/>
    <p1510:client id="{7A75BE9A-55A2-4C0D-B4C0-25F9614425E2}" v="3860" dt="2025-09-19T08:50:49.872"/>
    <p1510:client id="{E1C52044-382D-534F-AF4F-4405B15BCA77}" v="13" dt="2025-09-19T07:41:16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84" autoAdjust="0"/>
  </p:normalViewPr>
  <p:slideViewPr>
    <p:cSldViewPr snapToGrid="0">
      <p:cViewPr varScale="1">
        <p:scale>
          <a:sx n="83" d="100"/>
          <a:sy n="83" d="100"/>
        </p:scale>
        <p:origin x="390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84614-18F9-44F1-A32F-42EE3F1DD5C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F4B98-1731-4F79-A810-8BFDC9515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1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0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F2467-DDCC-377C-93B3-458AD190D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739828-80E7-CB00-AEFC-6BEF82EA4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EF4F58-B94D-A269-6035-C58DB762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가치 함수</a:t>
            </a:r>
            <a:r>
              <a:rPr lang="en-US" altLang="ko-KR"/>
              <a:t>: “</a:t>
            </a:r>
            <a:r>
              <a:rPr lang="ko-KR" altLang="en-US"/>
              <a:t>현재 상태 </a:t>
            </a:r>
            <a:r>
              <a:rPr lang="en-US" altLang="ko-KR"/>
              <a:t>s</a:t>
            </a:r>
            <a:r>
              <a:rPr lang="ko-KR" altLang="en-US"/>
              <a:t>가 얼마나 좋은가</a:t>
            </a:r>
            <a:r>
              <a:rPr lang="en-US" altLang="ko-KR"/>
              <a:t>?” (</a:t>
            </a:r>
            <a:r>
              <a:rPr lang="ko-KR" altLang="en-US"/>
              <a:t>정책을 평가하는 데 주로 사용됨</a:t>
            </a:r>
            <a:r>
              <a:rPr lang="en-US" altLang="ko-KR"/>
              <a:t>)</a:t>
            </a:r>
          </a:p>
          <a:p>
            <a:r>
              <a:rPr lang="ko-KR" altLang="en-US"/>
              <a:t>행동 가치 함수</a:t>
            </a:r>
            <a:r>
              <a:rPr lang="en-US" altLang="ko-KR"/>
              <a:t>: “</a:t>
            </a:r>
            <a:r>
              <a:rPr lang="ko-KR" altLang="en-US"/>
              <a:t>현재 상태</a:t>
            </a:r>
            <a:r>
              <a:rPr lang="en-US" altLang="ko-KR"/>
              <a:t> s</a:t>
            </a:r>
            <a:r>
              <a:rPr lang="ko-KR" altLang="en-US"/>
              <a:t>에서 행동 </a:t>
            </a:r>
            <a:r>
              <a:rPr lang="en-US" altLang="ko-KR"/>
              <a:t>a</a:t>
            </a:r>
            <a:r>
              <a:rPr lang="ko-KR" altLang="en-US"/>
              <a:t>를 하는 것이 얼마나 좋은가</a:t>
            </a:r>
            <a:r>
              <a:rPr lang="en-US" altLang="ko-KR"/>
              <a:t>?” (</a:t>
            </a:r>
            <a:r>
              <a:rPr lang="ko-KR" altLang="en-US"/>
              <a:t>최적의 행동을 선택하는 데 직접적으로 사용됨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057A35-57AE-8C04-5DF7-0CB4467B9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8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75C64-D30E-4DE7-513F-EB61EEE41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27803D-EECE-3206-A37A-DFBB4726D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94BD4A-80C8-D70F-E2ED-2BF7D3050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가치 함수</a:t>
            </a:r>
            <a:r>
              <a:rPr lang="en-US" altLang="ko-KR"/>
              <a:t>: “</a:t>
            </a:r>
            <a:r>
              <a:rPr lang="ko-KR" altLang="en-US"/>
              <a:t>현재 상태 </a:t>
            </a:r>
            <a:r>
              <a:rPr lang="en-US" altLang="ko-KR"/>
              <a:t>s</a:t>
            </a:r>
            <a:r>
              <a:rPr lang="ko-KR" altLang="en-US"/>
              <a:t>가 얼마나 좋은가</a:t>
            </a:r>
            <a:r>
              <a:rPr lang="en-US" altLang="ko-KR"/>
              <a:t>?” (</a:t>
            </a:r>
            <a:r>
              <a:rPr lang="ko-KR" altLang="en-US"/>
              <a:t>정책을 평가하는 데 주로 사용됨</a:t>
            </a:r>
            <a:r>
              <a:rPr lang="en-US" altLang="ko-KR"/>
              <a:t>)</a:t>
            </a:r>
          </a:p>
          <a:p>
            <a:r>
              <a:rPr lang="ko-KR" altLang="en-US"/>
              <a:t>행동 가치 함수</a:t>
            </a:r>
            <a:r>
              <a:rPr lang="en-US" altLang="ko-KR"/>
              <a:t>: “</a:t>
            </a:r>
            <a:r>
              <a:rPr lang="ko-KR" altLang="en-US"/>
              <a:t>현재 상태</a:t>
            </a:r>
            <a:r>
              <a:rPr lang="en-US" altLang="ko-KR"/>
              <a:t> s</a:t>
            </a:r>
            <a:r>
              <a:rPr lang="ko-KR" altLang="en-US"/>
              <a:t>에서 행동 </a:t>
            </a:r>
            <a:r>
              <a:rPr lang="en-US" altLang="ko-KR"/>
              <a:t>a</a:t>
            </a:r>
            <a:r>
              <a:rPr lang="ko-KR" altLang="en-US"/>
              <a:t>를 하는 것이 얼마나 좋은가</a:t>
            </a:r>
            <a:r>
              <a:rPr lang="en-US" altLang="ko-KR"/>
              <a:t>?” (</a:t>
            </a:r>
            <a:r>
              <a:rPr lang="ko-KR" altLang="en-US"/>
              <a:t>최적의 행동을 선택하는 데 직접적으로 사용됨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C8FF2-5A72-6FBC-8D25-15F461A2D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890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783E7-A34F-0C95-AB16-E5E039AEB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6E94F-2408-F9F7-7474-9DCE828F9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FF2410-F90E-8FBC-A9CE-2359E87D7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방어자의 손실</a:t>
            </a:r>
            <a:r>
              <a:rPr lang="en-US" altLang="ko-KR"/>
              <a:t>:</a:t>
            </a:r>
            <a:r>
              <a:rPr lang="ko-KR" altLang="en-US"/>
              <a:t>실제 공격으로 인해 발생한 경고</a:t>
            </a:r>
            <a:r>
              <a:rPr lang="en-US" altLang="ko-KR"/>
              <a:t>(Alert)</a:t>
            </a:r>
            <a:r>
              <a:rPr lang="ko-KR" altLang="en-US"/>
              <a:t>를 제때 조사하지 못함으로써 발생하는 피해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CE288-2679-2738-C592-95E545B4C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3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7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방어자의 손실</a:t>
            </a:r>
            <a:r>
              <a:rPr lang="en-US" altLang="ko-KR"/>
              <a:t>:</a:t>
            </a:r>
            <a:r>
              <a:rPr lang="ko-KR" altLang="en-US"/>
              <a:t>실제 공격으로 인해 발생한 경고</a:t>
            </a:r>
            <a:r>
              <a:rPr lang="en-US" altLang="ko-KR"/>
              <a:t>(Alert)</a:t>
            </a:r>
            <a:r>
              <a:rPr lang="ko-KR" altLang="en-US"/>
              <a:t>를 제때 조사하지 못함으로써 발생하는 피해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F6E2-0D11-AFC2-C6D6-1942FD38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BEFB2-93B0-9E86-1ECA-AE1D21459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14C63F-6743-EB0B-5AAE-BBA852663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클러스터링과 롤링 사분위수 범위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(IQR)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검출기를 결합한 시계열 이상 탐지 프레임워크를 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검출기의 민감도 매개변수는 강화 학습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(RL)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 조정됩니다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DTW-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패턴 동질 클러스터를 분리한 다음 클러스터별 의사결정 민감도를 학습함으로써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방법은 시간적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부정렬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비정상성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변화하는 잡음 영역을 처리하여 고정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기준선에 대한 정밀도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재현율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트레이드오프를 개선합니다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산업용 전력 소비량에 대한 실험 결과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일관된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이득을 보였으며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추론 처리량은 거의 실시간 배포에 적합했습니다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61EB2-23B7-5DE4-33AD-01159DB9D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03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8345-BBF1-4605-2B76-E5384015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391DD1-B34B-BB1D-9DAE-F8B90E4C0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200604-D2B0-EFA0-9642-A225A1B9B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가치 함수</a:t>
            </a:r>
            <a:r>
              <a:rPr lang="en-US" altLang="ko-KR"/>
              <a:t>: “</a:t>
            </a:r>
            <a:r>
              <a:rPr lang="ko-KR" altLang="en-US"/>
              <a:t>현재 상태 </a:t>
            </a:r>
            <a:r>
              <a:rPr lang="en-US" altLang="ko-KR"/>
              <a:t>s</a:t>
            </a:r>
            <a:r>
              <a:rPr lang="ko-KR" altLang="en-US"/>
              <a:t>가 얼마나 좋은가</a:t>
            </a:r>
            <a:r>
              <a:rPr lang="en-US" altLang="ko-KR"/>
              <a:t>?” (</a:t>
            </a:r>
            <a:r>
              <a:rPr lang="ko-KR" altLang="en-US"/>
              <a:t>정책을 평가하는 데 주로 사용됨</a:t>
            </a:r>
            <a:r>
              <a:rPr lang="en-US" altLang="ko-KR"/>
              <a:t>)</a:t>
            </a:r>
          </a:p>
          <a:p>
            <a:r>
              <a:rPr lang="ko-KR" altLang="en-US"/>
              <a:t>행동 가치 함수</a:t>
            </a:r>
            <a:r>
              <a:rPr lang="en-US" altLang="ko-KR"/>
              <a:t>: “</a:t>
            </a:r>
            <a:r>
              <a:rPr lang="ko-KR" altLang="en-US"/>
              <a:t>현재 상태</a:t>
            </a:r>
            <a:r>
              <a:rPr lang="en-US" altLang="ko-KR"/>
              <a:t> s</a:t>
            </a:r>
            <a:r>
              <a:rPr lang="ko-KR" altLang="en-US"/>
              <a:t>에서 행동 </a:t>
            </a:r>
            <a:r>
              <a:rPr lang="en-US" altLang="ko-KR"/>
              <a:t>a</a:t>
            </a:r>
            <a:r>
              <a:rPr lang="ko-KR" altLang="en-US"/>
              <a:t>를 하는 것이 얼마나 좋은가</a:t>
            </a:r>
            <a:r>
              <a:rPr lang="en-US" altLang="ko-KR"/>
              <a:t>?” (</a:t>
            </a:r>
            <a:r>
              <a:rPr lang="ko-KR" altLang="en-US"/>
              <a:t>최적의 행동을 선택하는 데 직접적으로 사용됨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AD022-EDD7-771E-C873-3F12B7033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6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48194-B98F-BF46-8B99-7A0CA4689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DD3A10-D92E-5E15-A76F-2C5EA29B1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B8C9A0-B67E-E0A9-3811-662D98B03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가치 함수</a:t>
            </a:r>
            <a:r>
              <a:rPr lang="en-US" altLang="ko-KR"/>
              <a:t>: “</a:t>
            </a:r>
            <a:r>
              <a:rPr lang="ko-KR" altLang="en-US"/>
              <a:t>현재 상태 </a:t>
            </a:r>
            <a:r>
              <a:rPr lang="en-US" altLang="ko-KR"/>
              <a:t>s</a:t>
            </a:r>
            <a:r>
              <a:rPr lang="ko-KR" altLang="en-US"/>
              <a:t>가 얼마나 좋은가</a:t>
            </a:r>
            <a:r>
              <a:rPr lang="en-US" altLang="ko-KR"/>
              <a:t>?” (</a:t>
            </a:r>
            <a:r>
              <a:rPr lang="ko-KR" altLang="en-US"/>
              <a:t>정책을 평가하는 데 주로 사용됨</a:t>
            </a:r>
            <a:r>
              <a:rPr lang="en-US" altLang="ko-KR"/>
              <a:t>)</a:t>
            </a:r>
          </a:p>
          <a:p>
            <a:r>
              <a:rPr lang="ko-KR" altLang="en-US"/>
              <a:t>행동 가치 함수</a:t>
            </a:r>
            <a:r>
              <a:rPr lang="en-US" altLang="ko-KR"/>
              <a:t>: “</a:t>
            </a:r>
            <a:r>
              <a:rPr lang="ko-KR" altLang="en-US"/>
              <a:t>현재 상태</a:t>
            </a:r>
            <a:r>
              <a:rPr lang="en-US" altLang="ko-KR"/>
              <a:t> s</a:t>
            </a:r>
            <a:r>
              <a:rPr lang="ko-KR" altLang="en-US"/>
              <a:t>에서 행동 </a:t>
            </a:r>
            <a:r>
              <a:rPr lang="en-US" altLang="ko-KR"/>
              <a:t>a</a:t>
            </a:r>
            <a:r>
              <a:rPr lang="ko-KR" altLang="en-US"/>
              <a:t>를 하는 것이 얼마나 좋은가</a:t>
            </a:r>
            <a:r>
              <a:rPr lang="en-US" altLang="ko-KR"/>
              <a:t>?” (</a:t>
            </a:r>
            <a:r>
              <a:rPr lang="ko-KR" altLang="en-US"/>
              <a:t>최적의 행동을 선택하는 데 직접적으로 사용됨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B7F105-2B81-D99E-CB9F-0391C77CF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27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5703A-17BA-EDFE-B700-9335407C7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5A3222-2B38-406B-A345-D14D7840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6A34A9-B6B6-4D11-F3C5-C194FE03C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가치 함수</a:t>
            </a:r>
            <a:r>
              <a:rPr lang="en-US" altLang="ko-KR"/>
              <a:t>: “</a:t>
            </a:r>
            <a:r>
              <a:rPr lang="ko-KR" altLang="en-US"/>
              <a:t>현재 상태 </a:t>
            </a:r>
            <a:r>
              <a:rPr lang="en-US" altLang="ko-KR"/>
              <a:t>s</a:t>
            </a:r>
            <a:r>
              <a:rPr lang="ko-KR" altLang="en-US"/>
              <a:t>가 얼마나 좋은가</a:t>
            </a:r>
            <a:r>
              <a:rPr lang="en-US" altLang="ko-KR"/>
              <a:t>?” (</a:t>
            </a:r>
            <a:r>
              <a:rPr lang="ko-KR" altLang="en-US"/>
              <a:t>정책을 평가하는 데 주로 사용됨</a:t>
            </a:r>
            <a:r>
              <a:rPr lang="en-US" altLang="ko-KR"/>
              <a:t>)</a:t>
            </a:r>
          </a:p>
          <a:p>
            <a:r>
              <a:rPr lang="ko-KR" altLang="en-US"/>
              <a:t>행동 가치 함수</a:t>
            </a:r>
            <a:r>
              <a:rPr lang="en-US" altLang="ko-KR"/>
              <a:t>: “</a:t>
            </a:r>
            <a:r>
              <a:rPr lang="ko-KR" altLang="en-US"/>
              <a:t>현재 상태</a:t>
            </a:r>
            <a:r>
              <a:rPr lang="en-US" altLang="ko-KR"/>
              <a:t> s</a:t>
            </a:r>
            <a:r>
              <a:rPr lang="ko-KR" altLang="en-US"/>
              <a:t>에서 행동 </a:t>
            </a:r>
            <a:r>
              <a:rPr lang="en-US" altLang="ko-KR"/>
              <a:t>a</a:t>
            </a:r>
            <a:r>
              <a:rPr lang="ko-KR" altLang="en-US"/>
              <a:t>를 하는 것이 얼마나 좋은가</a:t>
            </a:r>
            <a:r>
              <a:rPr lang="en-US" altLang="ko-KR"/>
              <a:t>?” (</a:t>
            </a:r>
            <a:r>
              <a:rPr lang="ko-KR" altLang="en-US"/>
              <a:t>최적의 행동을 선택하는 데 직접적으로 사용됨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556EF-D0FF-DBAC-0773-369A2E435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078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AD844-0360-1F90-7B23-451A7A4C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C39FD9-448D-5E1F-3E49-A3046F472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CC2004-0BBA-2ADC-F13A-FF51E1B21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가치 함수</a:t>
            </a:r>
            <a:r>
              <a:rPr lang="en-US" altLang="ko-KR"/>
              <a:t>: “</a:t>
            </a:r>
            <a:r>
              <a:rPr lang="ko-KR" altLang="en-US"/>
              <a:t>현재 상태 </a:t>
            </a:r>
            <a:r>
              <a:rPr lang="en-US" altLang="ko-KR"/>
              <a:t>s</a:t>
            </a:r>
            <a:r>
              <a:rPr lang="ko-KR" altLang="en-US"/>
              <a:t>가 얼마나 좋은가</a:t>
            </a:r>
            <a:r>
              <a:rPr lang="en-US" altLang="ko-KR"/>
              <a:t>?” (</a:t>
            </a:r>
            <a:r>
              <a:rPr lang="ko-KR" altLang="en-US"/>
              <a:t>정책을 평가하는 데 주로 사용됨</a:t>
            </a:r>
            <a:r>
              <a:rPr lang="en-US" altLang="ko-KR"/>
              <a:t>)</a:t>
            </a:r>
          </a:p>
          <a:p>
            <a:r>
              <a:rPr lang="ko-KR" altLang="en-US"/>
              <a:t>행동 가치 함수</a:t>
            </a:r>
            <a:r>
              <a:rPr lang="en-US" altLang="ko-KR"/>
              <a:t>: “</a:t>
            </a:r>
            <a:r>
              <a:rPr lang="ko-KR" altLang="en-US"/>
              <a:t>현재 상태</a:t>
            </a:r>
            <a:r>
              <a:rPr lang="en-US" altLang="ko-KR"/>
              <a:t> s</a:t>
            </a:r>
            <a:r>
              <a:rPr lang="ko-KR" altLang="en-US"/>
              <a:t>에서 행동 </a:t>
            </a:r>
            <a:r>
              <a:rPr lang="en-US" altLang="ko-KR"/>
              <a:t>a</a:t>
            </a:r>
            <a:r>
              <a:rPr lang="ko-KR" altLang="en-US"/>
              <a:t>를 하는 것이 얼마나 좋은가</a:t>
            </a:r>
            <a:r>
              <a:rPr lang="en-US" altLang="ko-KR"/>
              <a:t>?” (</a:t>
            </a:r>
            <a:r>
              <a:rPr lang="ko-KR" altLang="en-US"/>
              <a:t>최적의 행동을 선택하는 데 직접적으로 사용됨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674B10-6EC9-5C55-5F04-DD95BEDB6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F4B98-1731-4F79-A810-8BFDC9515B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17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0043" y="2247900"/>
            <a:ext cx="15267912" cy="4321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altLang="ko-KR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Anomaly Detection Method of LSTM-AE through SAC-based Dynamic Threshold Adjustment</a:t>
            </a:r>
          </a:p>
          <a:p>
            <a:pPr algn="ctr">
              <a:lnSpc>
                <a:spcPts val="11923"/>
              </a:lnSpc>
            </a:pPr>
            <a:r>
              <a:rPr lang="en-US" altLang="ko-KR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(SAC </a:t>
            </a:r>
            <a:r>
              <a:rPr lang="ko-KR" altLang="en-US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기반 동적 임계값 조정을 통한 </a:t>
            </a:r>
            <a:r>
              <a:rPr lang="en-US" altLang="ko-KR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LSTM-AE </a:t>
            </a:r>
            <a:r>
              <a:rPr lang="ko-KR" altLang="en-US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이상 탐지 기법</a:t>
            </a:r>
            <a:r>
              <a:rPr lang="en-US" altLang="ko-KR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5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2025.09.19</a:t>
            </a:r>
            <a:endParaRPr lang="en-US" sz="2599" u="none" strike="noStrike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75559" y="8451911"/>
            <a:ext cx="5135301" cy="53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50">
                <a:solidFill>
                  <a:srgbClr val="191919"/>
                </a:solidFill>
                <a:latin typeface="윤고딕"/>
                <a:ea typeface="윤고딕"/>
              </a:rPr>
              <a:t>팀원: </a:t>
            </a:r>
            <a:r>
              <a:rPr lang="ko-KR" altLang="en-US" sz="3150" err="1">
                <a:solidFill>
                  <a:srgbClr val="191919"/>
                </a:solidFill>
                <a:latin typeface="윤고딕"/>
                <a:ea typeface="윤고딕"/>
              </a:rPr>
              <a:t>권우현</a:t>
            </a:r>
            <a:r>
              <a:rPr lang="ko-KR" altLang="en-US" sz="3150">
                <a:solidFill>
                  <a:srgbClr val="191919"/>
                </a:solidFill>
                <a:latin typeface="윤고딕"/>
                <a:ea typeface="윤고딕"/>
              </a:rPr>
              <a:t>, 정민성, 이정섭</a:t>
            </a:r>
            <a:endParaRPr lang="en-US" altLang="ko-KR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6B109DB8-1EE9-ED92-51B9-1EAB72A71E88}"/>
              </a:ext>
            </a:extLst>
          </p:cNvPr>
          <p:cNvSpPr txBox="1"/>
          <p:nvPr/>
        </p:nvSpPr>
        <p:spPr>
          <a:xfrm>
            <a:off x="12946323" y="7556086"/>
            <a:ext cx="2585870" cy="53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50">
                <a:solidFill>
                  <a:srgbClr val="191919"/>
                </a:solidFill>
                <a:latin typeface="윤고딕"/>
                <a:ea typeface="윤고딕"/>
              </a:rPr>
              <a:t>발표자: 정민성</a:t>
            </a:r>
            <a:endParaRPr lang="en-US" altLang="ko-K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30207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실험 및 결과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859895"/>
            <a:ext cx="922020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실험 및 결과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8716562" y="3472620"/>
            <a:ext cx="9753600" cy="938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데이터셋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: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화공 데이터셋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(MI-FGSM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논문에서 활용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A19ADA1-1A29-0325-65BE-0327AF11C386}"/>
              </a:ext>
            </a:extLst>
          </p:cNvPr>
          <p:cNvSpPr txBox="1"/>
          <p:nvPr/>
        </p:nvSpPr>
        <p:spPr>
          <a:xfrm>
            <a:off x="1500051" y="4101177"/>
            <a:ext cx="9753600" cy="44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LSTM </a:t>
            </a:r>
            <a:r>
              <a:rPr lang="ko-KR" altLang="en-US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단일 모델과 </a:t>
            </a:r>
            <a:r>
              <a:rPr lang="en-US" altLang="ko-KR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SAC </a:t>
            </a:r>
            <a:r>
              <a:rPr lang="ko-KR" altLang="en-US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적용 모델 비교</a:t>
            </a:r>
            <a:r>
              <a:rPr lang="en-US" altLang="ko-KR" sz="265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B372C0-B88D-0E4F-2038-503CE0A51FDE}"/>
              </a:ext>
            </a:extLst>
          </p:cNvPr>
          <p:cNvSpPr txBox="1"/>
          <p:nvPr/>
        </p:nvSpPr>
        <p:spPr>
          <a:xfrm>
            <a:off x="8716562" y="5046888"/>
            <a:ext cx="9753600" cy="2399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결과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단일 모델 대비 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F1-score 0.4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상승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Precision 0.11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상승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다만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전체적으로는 낮은 점수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테스트 데이터의 재구성 오차 분포가 정상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이상이 일부 겹침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강화학습의 대상이나 보상함수의 변경이 필요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A1B765E-4C00-B63E-999F-61517A3AF388}"/>
              </a:ext>
            </a:extLst>
          </p:cNvPr>
          <p:cNvSpPr txBox="1"/>
          <p:nvPr/>
        </p:nvSpPr>
        <p:spPr>
          <a:xfrm>
            <a:off x="1353235" y="8374753"/>
            <a:ext cx="9753600" cy="938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테스트 데이터의 재구성 오차 분포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파란색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정상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빨간색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이상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</a:t>
            </a: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3B3EDE-296F-76E4-7B83-10B6A082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12562"/>
            <a:ext cx="6541860" cy="1164331"/>
          </a:xfrm>
          <a:prstGeom prst="rect">
            <a:avLst/>
          </a:prstGeom>
        </p:spPr>
      </p:pic>
      <p:pic>
        <p:nvPicPr>
          <p:cNvPr id="14" name="그림 13" descr="텍스트, 그래프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C2964F-B7EE-90F4-0489-B157637CD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3" y="5426536"/>
            <a:ext cx="8255424" cy="27052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연구 </a:t>
            </a:r>
            <a:r>
              <a:rPr lang="en-US" sz="6514" spc="-214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계획</a:t>
            </a:r>
            <a:endParaRPr lang="en-US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8289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연구</a:t>
            </a: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계획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4952" y="944123"/>
            <a:ext cx="2465272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연구 계획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E9D85A41-7E4A-32F2-F1C8-48A218DEEA42}"/>
              </a:ext>
            </a:extLst>
          </p:cNvPr>
          <p:cNvSpPr txBox="1"/>
          <p:nvPr/>
        </p:nvSpPr>
        <p:spPr>
          <a:xfrm>
            <a:off x="844952" y="3121452"/>
            <a:ext cx="17526000" cy="481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통신학회</a:t>
            </a:r>
            <a:endParaRPr lang="en-US" altLang="ko-KR" sz="2699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더 좋은 데이터를 통한 실험</a:t>
            </a:r>
            <a:endParaRPr lang="en-US" altLang="ko-KR" sz="2000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보상 함수 변경 고민</a:t>
            </a:r>
            <a:endParaRPr lang="en-US" altLang="ko-KR" sz="2000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시각화 추가</a:t>
            </a:r>
            <a:endParaRPr lang="en-US" altLang="ko-KR" sz="2000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altLang="ko-KR" sz="2000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altLang="ko-KR" sz="27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SCIE 10</a:t>
            </a:r>
            <a:r>
              <a:rPr lang="ko-KR" altLang="en-US" sz="27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장 계획</a:t>
            </a:r>
            <a:endParaRPr lang="en-US" altLang="ko-KR" sz="2700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빅데이터 분석에서 작성 계획 중인 </a:t>
            </a:r>
            <a:r>
              <a:rPr lang="ko-KR" altLang="en-US" sz="2000" b="1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라벨링</a:t>
            </a:r>
            <a:r>
              <a:rPr lang="ko-KR" altLang="en-US" sz="20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없는 데이터에 </a:t>
            </a:r>
            <a:r>
              <a:rPr lang="ko-KR" altLang="en-US" sz="2000" b="1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라벨링</a:t>
            </a:r>
            <a:r>
              <a:rPr lang="ko-KR" altLang="en-US" sz="20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주제 논문과 병합 가능성 고민</a:t>
            </a:r>
            <a:endParaRPr lang="en-US" altLang="ko-KR" sz="2000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현재 산업 전력 데이터 라벨링 후 이번보다 개선된 이상탐지 강화학습 적용 </a:t>
            </a:r>
            <a:endParaRPr lang="en-US" altLang="ko-KR" sz="2000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전체적인 논문 흐름은 라벨링 없는 데이터에 라벨링 적용 강화학습 후 비지도 혹은 준지도 강화학습 적용을 통한 이상탐지</a:t>
            </a:r>
            <a:endParaRPr lang="en-US" altLang="ko-KR" sz="2000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000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라벨링을 위한 강화학습 알고리즘과 탐지를 위한 알고리즘 선택이 필요</a:t>
            </a:r>
            <a:endParaRPr lang="en-US" altLang="ko-KR" sz="2000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65CB-FF48-664B-BA51-655CA57F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54E78D-8BCF-46C4-E472-0AB153B18C5E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9E62C89-0D51-9449-04F0-CF5F0B175EF8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D597E6E-6103-70BE-6D06-57B4CCA9229E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1BE13F1-C02E-E83A-8969-20A3C70C2FF9}"/>
              </a:ext>
            </a:extLst>
          </p:cNvPr>
          <p:cNvSpPr txBox="1"/>
          <p:nvPr/>
        </p:nvSpPr>
        <p:spPr>
          <a:xfrm>
            <a:off x="1510043" y="2247900"/>
            <a:ext cx="15267912" cy="4321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altLang="ko-KR" sz="60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Anomaly Detection via DTW Clustering and Reinforcement Learning with Rolling IQR</a:t>
            </a:r>
          </a:p>
          <a:p>
            <a:pPr algn="ctr">
              <a:lnSpc>
                <a:spcPts val="11923"/>
              </a:lnSpc>
            </a:pPr>
            <a:r>
              <a:rPr lang="en-US" altLang="ko-KR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(DTW </a:t>
            </a:r>
            <a:r>
              <a:rPr lang="ko-KR" altLang="en-US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군집화 기반 롤링 </a:t>
            </a:r>
            <a:r>
              <a:rPr lang="en-US" altLang="ko-KR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IQR </a:t>
            </a:r>
            <a:r>
              <a:rPr lang="ko-KR" altLang="en-US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규칙 강화학습을 통한 이상치 탐지</a:t>
            </a:r>
            <a:r>
              <a:rPr lang="en-US" altLang="ko-KR" sz="3600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694989B-073A-86FD-6BBF-999B5F85B3D8}"/>
              </a:ext>
            </a:extLst>
          </p:cNvPr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5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2025.09.19</a:t>
            </a:r>
            <a:endParaRPr lang="en-US" sz="2599" u="none" strike="noStrike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8774A66D-CF72-BFB3-8E23-BBAA3C96CEC7}"/>
              </a:ext>
            </a:extLst>
          </p:cNvPr>
          <p:cNvSpPr txBox="1"/>
          <p:nvPr/>
        </p:nvSpPr>
        <p:spPr>
          <a:xfrm>
            <a:off x="12675559" y="8451911"/>
            <a:ext cx="5135301" cy="53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50">
                <a:solidFill>
                  <a:srgbClr val="191919"/>
                </a:solidFill>
                <a:latin typeface="윤고딕"/>
                <a:ea typeface="윤고딕"/>
              </a:rPr>
              <a:t>팀원: </a:t>
            </a:r>
            <a:r>
              <a:rPr lang="ko-KR" altLang="en-US" sz="3150" err="1">
                <a:solidFill>
                  <a:srgbClr val="191919"/>
                </a:solidFill>
                <a:latin typeface="윤고딕"/>
                <a:ea typeface="윤고딕"/>
              </a:rPr>
              <a:t>권우현</a:t>
            </a:r>
            <a:r>
              <a:rPr lang="ko-KR" altLang="en-US" sz="3150">
                <a:solidFill>
                  <a:srgbClr val="191919"/>
                </a:solidFill>
                <a:latin typeface="윤고딕"/>
                <a:ea typeface="윤고딕"/>
              </a:rPr>
              <a:t>, 정민성, 이정섭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C3F73-14C0-3293-25DC-B6B71A147EC1}"/>
              </a:ext>
            </a:extLst>
          </p:cNvPr>
          <p:cNvSpPr txBox="1"/>
          <p:nvPr/>
        </p:nvSpPr>
        <p:spPr>
          <a:xfrm>
            <a:off x="12946323" y="7556086"/>
            <a:ext cx="2585870" cy="53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50">
                <a:solidFill>
                  <a:srgbClr val="191919"/>
                </a:solidFill>
                <a:latin typeface="윤고딕"/>
                <a:ea typeface="윤고딕"/>
              </a:rPr>
              <a:t>발표자: 이정섭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516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5A001-0107-759F-93FF-F6FDB34FB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B509A1-B241-6520-1DB5-4EA3B2B56B62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B27358-AC22-98C6-62A1-DA8F5F391CB3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58B4E50-13D6-09E9-EE3E-427B505F121A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89223F9-CD92-5236-4ABF-B06FC298249C}"/>
              </a:ext>
            </a:extLst>
          </p:cNvPr>
          <p:cNvSpPr txBox="1"/>
          <p:nvPr/>
        </p:nvSpPr>
        <p:spPr>
          <a:xfrm>
            <a:off x="7997561" y="3075740"/>
            <a:ext cx="3052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Abstract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DABF913-97F7-191A-C62C-A045156191B9}"/>
              </a:ext>
            </a:extLst>
          </p:cNvPr>
          <p:cNvSpPr txBox="1"/>
          <p:nvPr/>
        </p:nvSpPr>
        <p:spPr>
          <a:xfrm>
            <a:off x="7997561" y="4202992"/>
            <a:ext cx="378548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배경지식 설명</a:t>
            </a:r>
            <a:endParaRPr lang="en-US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8D135E4-E8CA-4296-D9F2-FE1EB127B5C0}"/>
              </a:ext>
            </a:extLst>
          </p:cNvPr>
          <p:cNvSpPr txBox="1"/>
          <p:nvPr/>
        </p:nvSpPr>
        <p:spPr>
          <a:xfrm>
            <a:off x="7960838" y="5326863"/>
            <a:ext cx="52542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4800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Rolling IQR + RL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F2E6F0F-7E55-6BBE-1EEE-6DA9189DE58F}"/>
              </a:ext>
            </a:extLst>
          </p:cNvPr>
          <p:cNvSpPr txBox="1"/>
          <p:nvPr/>
        </p:nvSpPr>
        <p:spPr>
          <a:xfrm>
            <a:off x="7915275" y="6403333"/>
            <a:ext cx="378547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논문 </a:t>
            </a:r>
            <a:r>
              <a:rPr lang="en-US" sz="4800" spc="-182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  <a:endParaRPr lang="en-US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9BFC0DA-8EBE-4D96-E0A7-87B35D8600B8}"/>
              </a:ext>
            </a:extLst>
          </p:cNvPr>
          <p:cNvSpPr txBox="1"/>
          <p:nvPr/>
        </p:nvSpPr>
        <p:spPr>
          <a:xfrm>
            <a:off x="6900984" y="2670691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8F55D0C-004A-294A-142E-3D0C2AF27967}"/>
              </a:ext>
            </a:extLst>
          </p:cNvPr>
          <p:cNvSpPr txBox="1"/>
          <p:nvPr/>
        </p:nvSpPr>
        <p:spPr>
          <a:xfrm>
            <a:off x="6746928" y="3792666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80C8132-C89E-10FF-D289-27C8EFC587AE}"/>
              </a:ext>
            </a:extLst>
          </p:cNvPr>
          <p:cNvSpPr txBox="1"/>
          <p:nvPr/>
        </p:nvSpPr>
        <p:spPr>
          <a:xfrm>
            <a:off x="6743000" y="4921137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6716331-68DB-7771-D4EA-E970D5D7C0A0}"/>
              </a:ext>
            </a:extLst>
          </p:cNvPr>
          <p:cNvSpPr txBox="1"/>
          <p:nvPr/>
        </p:nvSpPr>
        <p:spPr>
          <a:xfrm>
            <a:off x="6638820" y="6045008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E11DD66-735E-35F9-0264-A049AF6E1D52}"/>
              </a:ext>
            </a:extLst>
          </p:cNvPr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98345F93-B422-509A-FA07-493B4E68A383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960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BED41-B625-7226-22A7-A882833B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9497D29-5BD0-503D-2BD4-8C1A44CD12B5}"/>
              </a:ext>
            </a:extLst>
          </p:cNvPr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Abstract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A2B6FB5-8D89-EDB3-0BB2-AE119C1EE3AD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145072A-7416-5347-151C-EC2882ABD9FE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B035DE-0B0E-5775-8A61-876F0AF92738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214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CA13B-2DD0-2022-EC6B-ED1D4218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E571CE-2CD7-C734-79A8-6A8A8B965F5D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C81960-909C-604D-80AF-8FC9E0E0EAD4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6F9573E-D206-BEEC-2A29-654EA7D8EFEB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0930498-EB38-E6F6-0F22-1726BD3F0669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논문</a:t>
            </a: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소개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9C0CCA-3F59-2408-971C-11E36DF7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42" y="2114489"/>
            <a:ext cx="12959313" cy="6606000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7684B3E9-C7BA-8FE4-529E-8C255164A726}"/>
              </a:ext>
            </a:extLst>
          </p:cNvPr>
          <p:cNvSpPr txBox="1"/>
          <p:nvPr/>
        </p:nvSpPr>
        <p:spPr>
          <a:xfrm>
            <a:off x="1123950" y="944123"/>
            <a:ext cx="56578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Abstract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3FF4A90D-9550-BEF5-01D0-E15C4A253CBE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24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CC757-7DFB-A920-3410-119B9D3ED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2128E84-3685-7558-11FB-5B757E47A3B6}"/>
              </a:ext>
            </a:extLst>
          </p:cNvPr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00" spc="-214">
                <a:solidFill>
                  <a:srgbClr val="191919"/>
                </a:solidFill>
                <a:latin typeface="윤고딕 Bold"/>
                <a:ea typeface="윤고딕 Bold"/>
              </a:rPr>
              <a:t>방법론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D812628-66CF-AF4B-B05D-5A6669971858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7BD1B2C-E776-4A8F-EEB0-999DDDD35EA4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2B07C88-2B30-85E8-1B05-BA6812F08DC7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4174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B0A9E-8F53-5DA1-52DA-7D7D6AD5D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A301826-2059-8030-CD42-1AD437166DFD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07EF533-F5B1-9915-4F23-0FF14ED898CB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80997E-10B0-A4CC-98FD-7F825449980C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ACBDDF9-5DB6-BD2C-2211-A83254BD377C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50" dirty="0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방법론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031938D-661E-98E6-AAA4-4C93A0A5FBD7}"/>
              </a:ext>
            </a:extLst>
          </p:cNvPr>
          <p:cNvSpPr txBox="1"/>
          <p:nvPr/>
        </p:nvSpPr>
        <p:spPr>
          <a:xfrm>
            <a:off x="448592" y="913053"/>
            <a:ext cx="4390108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DTW</a:t>
            </a:r>
            <a:r>
              <a:rPr lang="ko-KR" altLang="en-US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 </a:t>
            </a:r>
            <a:r>
              <a:rPr lang="en-US" altLang="ko-KR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Clustering</a:t>
            </a:r>
            <a:endParaRPr lang="ko-KR" altLang="en-US" sz="4700" spc="-65">
              <a:solidFill>
                <a:srgbClr val="191919"/>
              </a:solidFill>
              <a:latin typeface="윤고딕"/>
              <a:ea typeface="윤고딕"/>
              <a:cs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CE8EEE8A-0155-AD9A-D91F-626F7DB44F25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C2B753C8-5515-C419-1DA8-49AE29649092}"/>
                  </a:ext>
                </a:extLst>
              </p:cNvPr>
              <p:cNvSpPr txBox="1"/>
              <p:nvPr/>
            </p:nvSpPr>
            <p:spPr>
              <a:xfrm>
                <a:off x="1155269" y="1895881"/>
                <a:ext cx="17580406" cy="31327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</a:rPr>
                  <a:t>K-means Clustering</a:t>
                </a: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ko-KR" altLang="en-US" sz="2800" dirty="0">
                    <a:solidFill>
                      <a:srgbClr val="191919"/>
                    </a:solidFill>
                    <a:ea typeface="윤고딕 Light" panose="020B0600000101010101" charset="-127"/>
                    <a:cs typeface="윤고딕 Light"/>
                  </a:rPr>
                  <a:t>주</a:t>
                </a:r>
                <a14:m>
                  <m:oMath xmlns:m="http://schemas.openxmlformats.org/officeDocument/2006/math"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변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의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𝐾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개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의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이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웃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과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비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교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하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여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비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슷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한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분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포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(=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크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기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)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를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지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닌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데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이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터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끼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리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군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집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화</m:t>
                    </m:r>
                  </m:oMath>
                </a14:m>
                <a:endParaRPr lang="en-US" altLang="ko-KR" sz="2800" i="1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유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클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리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디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안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거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리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를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기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반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으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로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,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시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계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열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패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턴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이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비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슷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해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도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다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른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클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러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스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터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로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분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류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될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수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있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음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</m:oMath>
                </a14:m>
                <a:endParaRPr lang="en-US" altLang="ko-KR" sz="2800" b="0" i="1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 panose="020B0600000101010101" charset="-127"/>
                  <a:cs typeface="윤고딕 Light"/>
                </a:endParaRPr>
              </a:p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ko-KR" sz="2800" b="0" i="0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     (=</m:t>
                    </m:r>
                    <m:r>
                      <a:rPr lang="ko-KR" altLang="en-US" sz="2800" i="0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값</m:t>
                    </m:r>
                  </m:oMath>
                </a14:m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의 절대적인 크기에 민감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)</a:t>
                </a: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ko-KR" altLang="en-US" sz="2800" i="0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정</m:t>
                    </m:r>
                    <m:r>
                      <a:rPr lang="ko-KR" altLang="en-US" sz="2800" i="0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규</m:t>
                    </m:r>
                  </m:oMath>
                </a14:m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화 및 표준화 필수</a:t>
                </a:r>
              </a:p>
            </p:txBody>
          </p:sp>
        </mc:Choice>
        <mc:Fallback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C2B753C8-5515-C419-1DA8-49AE29649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69" y="1895881"/>
                <a:ext cx="17580406" cy="3132717"/>
              </a:xfrm>
              <a:prstGeom prst="rect">
                <a:avLst/>
              </a:prstGeom>
              <a:blipFill>
                <a:blip r:embed="rId3"/>
                <a:stretch>
                  <a:fillRect l="-1249" b="-60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0">
            <a:extLst>
              <a:ext uri="{FF2B5EF4-FFF2-40B4-BE49-F238E27FC236}">
                <a16:creationId xmlns:a16="http://schemas.microsoft.com/office/drawing/2014/main" id="{9B965C10-4DA7-1D06-C3F0-EC1080C36F16}"/>
              </a:ext>
            </a:extLst>
          </p:cNvPr>
          <p:cNvSpPr txBox="1"/>
          <p:nvPr/>
        </p:nvSpPr>
        <p:spPr>
          <a:xfrm>
            <a:off x="1155269" y="5551817"/>
            <a:ext cx="11215257" cy="249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</a:rPr>
              <a:t>DTW K-means Clustering</a:t>
            </a:r>
          </a:p>
          <a:p>
            <a:pPr marL="457200" indent="-457200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800" dirty="0">
                <a:solidFill>
                  <a:srgbClr val="191919"/>
                </a:solidFill>
                <a:ea typeface="윤고딕 Light" panose="020B0600000101010101" charset="-127"/>
                <a:cs typeface="윤고딕 Light"/>
              </a:rPr>
              <a:t>패턴을 중심으로 군집화</a:t>
            </a:r>
            <a:endParaRPr lang="en-US" altLang="ko-KR" sz="2800" dirty="0">
              <a:solidFill>
                <a:srgbClr val="191919"/>
              </a:solidFill>
              <a:ea typeface="윤고딕 Light" panose="020B0600000101010101" charset="-127"/>
              <a:cs typeface="윤고딕 Light"/>
            </a:endParaRPr>
          </a:p>
          <a:p>
            <a:pPr marL="457200" indent="-457200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800" dirty="0" err="1">
                <a:solidFill>
                  <a:srgbClr val="191919"/>
                </a:solidFill>
                <a:latin typeface="Cambria Math" panose="02040503050406030204" pitchFamily="18" charset="0"/>
                <a:ea typeface="윤고딕 Light" panose="020B0600000101010101" charset="-127"/>
                <a:cs typeface="윤고딕 Light"/>
              </a:rPr>
              <a:t>시간축이</a:t>
            </a:r>
            <a:r>
              <a:rPr lang="ko-KR" altLang="en-US" sz="2800" dirty="0">
                <a:solidFill>
                  <a:srgbClr val="191919"/>
                </a:solidFill>
                <a:latin typeface="Cambria Math" panose="02040503050406030204" pitchFamily="18" charset="0"/>
                <a:ea typeface="윤고딕 Light" panose="020B0600000101010101" charset="-127"/>
                <a:cs typeface="윤고딕 Light"/>
              </a:rPr>
              <a:t> 늘어나거나 줄어들어도 패턴의 유사성을 비교함</a:t>
            </a:r>
            <a:endParaRPr lang="en-US" altLang="ko-KR" sz="2800" dirty="0">
              <a:solidFill>
                <a:srgbClr val="191919"/>
              </a:solidFill>
              <a:latin typeface="Cambria Math" panose="02040503050406030204" pitchFamily="18" charset="0"/>
              <a:ea typeface="윤고딕 Light" panose="020B0600000101010101" charset="-127"/>
              <a:cs typeface="윤고딕 Light"/>
            </a:endParaRPr>
          </a:p>
          <a:p>
            <a:pPr marL="457200" indent="-457200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800" dirty="0">
                <a:solidFill>
                  <a:srgbClr val="191919"/>
                </a:solidFill>
                <a:latin typeface="Cambria Math" panose="02040503050406030204" pitchFamily="18" charset="0"/>
                <a:ea typeface="윤고딕 Light" panose="020B0600000101010101" charset="-127"/>
                <a:cs typeface="윤고딕 Light"/>
              </a:rPr>
              <a:t>시계열 데이터의 길이가 달라도 일부 매핑하여 계산이 가능</a:t>
            </a:r>
            <a:endParaRPr lang="en-US" altLang="ko-KR" sz="2800" dirty="0">
              <a:solidFill>
                <a:srgbClr val="191919"/>
              </a:solidFill>
              <a:latin typeface="Cambria Math" panose="02040503050406030204" pitchFamily="18" charset="0"/>
              <a:ea typeface="윤고딕 Light" panose="020B0600000101010101" charset="-127"/>
              <a:cs typeface="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8572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1C49D-A023-1841-FFBA-AC5FDB37B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A1D3270-F7F0-12E6-D059-2CD2D4F1114D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1598E4-B28E-D29B-8E3C-C2A39F191414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9FB2B3D-2CB7-10EE-2B3C-E9C4DD3968E0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C06E8EB-2E0E-2BCA-AD15-E0AA122F3D88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50" dirty="0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방법론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A874AF4-5056-5941-FC29-51ADFC35A645}"/>
              </a:ext>
            </a:extLst>
          </p:cNvPr>
          <p:cNvSpPr txBox="1"/>
          <p:nvPr/>
        </p:nvSpPr>
        <p:spPr>
          <a:xfrm>
            <a:off x="448592" y="913053"/>
            <a:ext cx="4390108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DTW</a:t>
            </a:r>
            <a:r>
              <a:rPr lang="ko-KR" altLang="en-US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 </a:t>
            </a:r>
            <a:r>
              <a:rPr lang="en-US" altLang="ko-KR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Clustering</a:t>
            </a:r>
            <a:endParaRPr lang="ko-KR" altLang="en-US" sz="4700" spc="-65">
              <a:solidFill>
                <a:srgbClr val="191919"/>
              </a:solidFill>
              <a:latin typeface="윤고딕"/>
              <a:ea typeface="윤고딕"/>
              <a:cs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4DBD3D55-D812-A60E-8DBF-CBC5D42ED082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 descr="라인, 텍스트, 그래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186EB6-FF2C-633D-A6EE-E34CFF93B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42" y="2985808"/>
            <a:ext cx="16288316" cy="43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17699" y="2857041"/>
            <a:ext cx="3052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Abstract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17699" y="3984293"/>
            <a:ext cx="378548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배경지식 설명</a:t>
            </a:r>
            <a:endParaRPr lang="en-US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80976" y="5108164"/>
            <a:ext cx="52542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방법론 설명</a:t>
            </a:r>
            <a:endParaRPr lang="en-US" altLang="ko-KR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21122" y="2451992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67066" y="3573967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63138" y="4702438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BE64ADB1-91DC-4DCE-3187-CAC170EF459D}"/>
              </a:ext>
            </a:extLst>
          </p:cNvPr>
          <p:cNvSpPr txBox="1"/>
          <p:nvPr/>
        </p:nvSpPr>
        <p:spPr>
          <a:xfrm>
            <a:off x="6321502" y="5761697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4.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F085952-5F8F-9250-0B8C-F10AA277A7B6}"/>
              </a:ext>
            </a:extLst>
          </p:cNvPr>
          <p:cNvSpPr txBox="1"/>
          <p:nvPr/>
        </p:nvSpPr>
        <p:spPr>
          <a:xfrm>
            <a:off x="7580976" y="6189431"/>
            <a:ext cx="52542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실험 및 결과</a:t>
            </a:r>
            <a:endParaRPr lang="en-US" altLang="ko-KR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5B62FEC2-5C42-B4EB-9A98-558D4A3FF889}"/>
              </a:ext>
            </a:extLst>
          </p:cNvPr>
          <p:cNvSpPr txBox="1"/>
          <p:nvPr/>
        </p:nvSpPr>
        <p:spPr>
          <a:xfrm>
            <a:off x="6279866" y="6871004"/>
            <a:ext cx="886159" cy="194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1670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16700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57B2E-B94F-F3FB-C89E-EBB4F8E7D95A}"/>
              </a:ext>
            </a:extLst>
          </p:cNvPr>
          <p:cNvSpPr txBox="1"/>
          <p:nvPr/>
        </p:nvSpPr>
        <p:spPr>
          <a:xfrm>
            <a:off x="7580976" y="7180534"/>
            <a:ext cx="52542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56"/>
              </a:lnSpc>
              <a:spcBef>
                <a:spcPct val="0"/>
              </a:spcBef>
            </a:pPr>
            <a:r>
              <a:rPr lang="ko-KR" altLang="en-US" sz="4800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연구 계획</a:t>
            </a:r>
            <a:endParaRPr lang="en-US" altLang="ko-KR" sz="4800" spc="-182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FF9E-D7EE-08A6-B5E0-E45F60BA1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826B9D-2F55-99E5-B4B6-D892FB309063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025591-48F7-ABAA-0805-05095052EA69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8863C6F-E539-F4C1-0687-77CDE9C305B5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B34C61D-875C-B6F0-4C04-CDCC3A7584C6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50" dirty="0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방법론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43F0ED9-FF60-7AB0-8BE2-E11A4DD47D2D}"/>
              </a:ext>
            </a:extLst>
          </p:cNvPr>
          <p:cNvSpPr txBox="1"/>
          <p:nvPr/>
        </p:nvSpPr>
        <p:spPr>
          <a:xfrm>
            <a:off x="-18133" y="916976"/>
            <a:ext cx="3631193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Rolling IQR</a:t>
            </a:r>
            <a:endParaRPr lang="ko-KR" altLang="en-US" sz="4700" spc="-65">
              <a:solidFill>
                <a:srgbClr val="191919"/>
              </a:solidFill>
              <a:latin typeface="윤고딕"/>
              <a:ea typeface="윤고딕"/>
              <a:cs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EAF8858C-48CF-E4E6-7C52-E811090F4262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B03D8178-B124-E97D-946E-A6B9D932201A}"/>
                  </a:ext>
                </a:extLst>
              </p:cNvPr>
              <p:cNvSpPr txBox="1"/>
              <p:nvPr/>
            </p:nvSpPr>
            <p:spPr>
              <a:xfrm>
                <a:off x="1155269" y="1895880"/>
                <a:ext cx="11215257" cy="312733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</a:rPr>
                  <a:t>IQR</a:t>
                </a:r>
                <a:endParaRPr lang="en-US" altLang="ko-KR" sz="2800" b="1" dirty="0">
                  <a:solidFill>
                    <a:srgbClr val="191919"/>
                  </a:solidFill>
                  <a:latin typeface="윤고딕 Light" panose="020B0600000101010101" charset="-127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14:m/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endParaRPr lang="en-US" altLang="ko-KR" sz="2800" i="1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 panose="020B0600000101010101" charset="-127"/>
                  <a:cs typeface="윤고딕 Light"/>
                </a:endParaRPr>
              </a:p>
            </p:txBody>
          </p:sp>
        </mc:Choice>
        <mc:Fallback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B03D8178-B124-E97D-946E-A6B9D9322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69" y="1895880"/>
                <a:ext cx="11215257" cy="3127331"/>
              </a:xfrm>
              <a:prstGeom prst="rect">
                <a:avLst/>
              </a:prstGeom>
              <a:blipFill>
                <a:blip r:embed="rId3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344E1701-5C0E-C22C-8A30-E57985146F0B}"/>
                  </a:ext>
                </a:extLst>
              </p:cNvPr>
              <p:cNvSpPr txBox="1"/>
              <p:nvPr/>
            </p:nvSpPr>
            <p:spPr>
              <a:xfrm>
                <a:off x="1155268" y="5263790"/>
                <a:ext cx="11215257" cy="44151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</a:rPr>
                  <a:t>Rolling IQR</a:t>
                </a:r>
                <a:endParaRPr lang="en-US" altLang="ko-KR" sz="2800" b="1" dirty="0">
                  <a:solidFill>
                    <a:srgbClr val="191919"/>
                  </a:solidFill>
                  <a:latin typeface="윤고딕 Light" panose="020B0600000101010101" charset="-127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14:m/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endParaRPr lang="en-US" altLang="ko-KR" sz="2800" i="1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t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는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특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정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시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간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(=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윈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도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우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)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에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서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의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IQR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값</m:t>
                    </m:r>
                  </m:oMath>
                </a14:m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Rolling Window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개념을 넣어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,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윈도우 구간을 설정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,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윈도우마다 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IQR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적용</a:t>
                </a:r>
                <a:endParaRPr lang="en-US" altLang="ko-KR" sz="2800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시계열 데이터나 변동성이 큰 지표에서 많이 사용</a:t>
                </a:r>
              </a:p>
            </p:txBody>
          </p:sp>
        </mc:Choice>
        <mc:Fallback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344E1701-5C0E-C22C-8A30-E57985146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68" y="5263790"/>
                <a:ext cx="11215257" cy="4415119"/>
              </a:xfrm>
              <a:prstGeom prst="rect">
                <a:avLst/>
              </a:prstGeom>
              <a:blipFill>
                <a:blip r:embed="rId4"/>
                <a:stretch>
                  <a:fillRect l="-1958" b="-3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61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C1BE8-5245-DEEC-5728-58BC6AFC1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9AF13B-48C1-8B87-949D-CDE8A2A795A1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C007AD-D487-F705-CC64-C23F28F329F0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A445B9-E03C-DC9A-9970-0DB702CFBF87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6718BFF-1801-B189-D343-DE97CC26E31F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50" dirty="0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방법론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5C99179-0BED-1199-FDD0-E4DF4199A212}"/>
              </a:ext>
            </a:extLst>
          </p:cNvPr>
          <p:cNvSpPr txBox="1"/>
          <p:nvPr/>
        </p:nvSpPr>
        <p:spPr>
          <a:xfrm>
            <a:off x="-18133" y="916976"/>
            <a:ext cx="3631193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Rolling IQR</a:t>
            </a:r>
            <a:endParaRPr lang="ko-KR" altLang="en-US" sz="4700" spc="-65">
              <a:solidFill>
                <a:srgbClr val="191919"/>
              </a:solidFill>
              <a:latin typeface="윤고딕"/>
              <a:ea typeface="윤고딕"/>
              <a:cs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BE841B59-DCDB-1838-06E5-F370C14E108E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C8115566-BB4C-4191-86DA-71E580AC8760}"/>
                  </a:ext>
                </a:extLst>
              </p:cNvPr>
              <p:cNvSpPr txBox="1"/>
              <p:nvPr/>
            </p:nvSpPr>
            <p:spPr>
              <a:xfrm>
                <a:off x="1155269" y="1895880"/>
                <a:ext cx="11215257" cy="312733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</a:rPr>
                  <a:t>IQR</a:t>
                </a:r>
                <a:endParaRPr lang="en-US" altLang="ko-KR" sz="2800" b="1" dirty="0">
                  <a:solidFill>
                    <a:srgbClr val="191919"/>
                  </a:solidFill>
                  <a:latin typeface="윤고딕 Light" panose="020B0600000101010101" charset="-127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14:m/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endParaRPr lang="en-US" altLang="ko-KR" sz="2800" i="1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 panose="020B0600000101010101" charset="-127"/>
                  <a:cs typeface="윤고딕 Light"/>
                </a:endParaRPr>
              </a:p>
            </p:txBody>
          </p:sp>
        </mc:Choice>
        <mc:Fallback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C8115566-BB4C-4191-86DA-71E580AC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69" y="1895880"/>
                <a:ext cx="11215257" cy="3127331"/>
              </a:xfrm>
              <a:prstGeom prst="rect">
                <a:avLst/>
              </a:prstGeom>
              <a:blipFill>
                <a:blip r:embed="rId3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46F5D6F-ED5A-F8B8-11F6-7DDAE301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044" y="1482207"/>
            <a:ext cx="3383825" cy="276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3E6A4F-C944-058E-6B2C-60CECB2DC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319" y="4496895"/>
            <a:ext cx="6305550" cy="43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E34995-578A-68D5-0B2B-FB6C71264B1E}"/>
              </a:ext>
            </a:extLst>
          </p:cNvPr>
          <p:cNvSpPr/>
          <p:nvPr/>
        </p:nvSpPr>
        <p:spPr>
          <a:xfrm>
            <a:off x="12518915" y="6344965"/>
            <a:ext cx="2643282" cy="1838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3CC857-0E56-EBD8-355F-08B62DDFD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1818" y="3387609"/>
            <a:ext cx="3287539" cy="2276883"/>
          </a:xfrm>
          <a:prstGeom prst="rect">
            <a:avLst/>
          </a:prstGeom>
        </p:spPr>
      </p:pic>
      <p:sp>
        <p:nvSpPr>
          <p:cNvPr id="11" name="화살표: 오른쪽으로 구부러짐 10">
            <a:extLst>
              <a:ext uri="{FF2B5EF4-FFF2-40B4-BE49-F238E27FC236}">
                <a16:creationId xmlns:a16="http://schemas.microsoft.com/office/drawing/2014/main" id="{E0E6AA7B-24CE-680D-2361-6C070AB5DF1F}"/>
              </a:ext>
            </a:extLst>
          </p:cNvPr>
          <p:cNvSpPr/>
          <p:nvPr/>
        </p:nvSpPr>
        <p:spPr>
          <a:xfrm rot="10800000">
            <a:off x="14801094" y="4708525"/>
            <a:ext cx="1235044" cy="2104168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위로 구부러짐 11">
            <a:extLst>
              <a:ext uri="{FF2B5EF4-FFF2-40B4-BE49-F238E27FC236}">
                <a16:creationId xmlns:a16="http://schemas.microsoft.com/office/drawing/2014/main" id="{FE0B753A-9CFB-25F3-6AC0-1176B95DAD0A}"/>
              </a:ext>
            </a:extLst>
          </p:cNvPr>
          <p:cNvSpPr/>
          <p:nvPr/>
        </p:nvSpPr>
        <p:spPr>
          <a:xfrm rot="8738237">
            <a:off x="12747888" y="1399048"/>
            <a:ext cx="1933854" cy="729896"/>
          </a:xfrm>
          <a:prstGeom prst="curvedUpArrow">
            <a:avLst>
              <a:gd name="adj1" fmla="val 25000"/>
              <a:gd name="adj2" fmla="val 50000"/>
              <a:gd name="adj3" fmla="val 3381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43450ABA-5989-86E1-C1D1-B2C5EA5E1E9E}"/>
                  </a:ext>
                </a:extLst>
              </p:cNvPr>
              <p:cNvSpPr txBox="1"/>
              <p:nvPr/>
            </p:nvSpPr>
            <p:spPr>
              <a:xfrm>
                <a:off x="1155268" y="5263790"/>
                <a:ext cx="11215257" cy="44151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</a:rPr>
                  <a:t>Rolling IQR</a:t>
                </a:r>
                <a:endParaRPr lang="en-US" altLang="ko-KR" sz="2800" b="1" dirty="0">
                  <a:solidFill>
                    <a:srgbClr val="191919"/>
                  </a:solidFill>
                  <a:latin typeface="윤고딕 Light" panose="020B0600000101010101" charset="-127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14:m/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endParaRPr lang="en-US" altLang="ko-KR" sz="2800" i="1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t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는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특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정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시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간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(=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윈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도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우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)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에</m:t>
                    </m:r>
                    <m:r>
                      <a:rPr lang="ko-KR" altLang="en-US" sz="280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서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의</m:t>
                    </m:r>
                    <m: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8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IQR</m:t>
                    </m:r>
                    <m:r>
                      <a:rPr lang="ko-KR" altLang="en-US" sz="2800" i="1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 panose="020B0600000101010101" charset="-127"/>
                        <a:cs typeface="윤고딕 Light"/>
                      </a:rPr>
                      <m:t>값</m:t>
                    </m:r>
                  </m:oMath>
                </a14:m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Rolling Window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개념을 넣어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,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윈도우 구간을 설정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,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윈도우마다 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IQR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적용</a:t>
                </a:r>
                <a:endParaRPr lang="en-US" altLang="ko-KR" sz="2800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파라미터 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K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값을 조정하며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,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데이터에서 이상치를 검출</a:t>
                </a:r>
              </a:p>
            </p:txBody>
          </p:sp>
        </mc:Choice>
        <mc:Fallback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43450ABA-5989-86E1-C1D1-B2C5EA5E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68" y="5263790"/>
                <a:ext cx="11215257" cy="4415119"/>
              </a:xfrm>
              <a:prstGeom prst="rect">
                <a:avLst/>
              </a:prstGeom>
              <a:blipFill>
                <a:blip r:embed="rId7"/>
                <a:stretch>
                  <a:fillRect l="-1958" b="-3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71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665D-1CA8-F336-CDA0-D526E4D6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FEA16B0-2A20-6BB8-AC0B-8ECE45220AC1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6886EBD-01E7-0CB7-B346-1C9BC77098AE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FA49FB-0DB6-D7C9-791B-36EF86C87A12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37E4768-FEE2-D175-EFA7-9F65D405B917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50" dirty="0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방법론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6F20F79-71F9-9B41-BDAB-F7E0B457C98A}"/>
              </a:ext>
            </a:extLst>
          </p:cNvPr>
          <p:cNvSpPr txBox="1"/>
          <p:nvPr/>
        </p:nvSpPr>
        <p:spPr>
          <a:xfrm>
            <a:off x="-18133" y="916976"/>
            <a:ext cx="3631193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4700" spc="-65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Rolling IQR</a:t>
            </a:r>
            <a:endParaRPr lang="ko-KR" altLang="en-US" sz="4700" spc="-65">
              <a:solidFill>
                <a:srgbClr val="191919"/>
              </a:solidFill>
              <a:latin typeface="윤고딕"/>
              <a:ea typeface="윤고딕"/>
              <a:cs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C5B37066-D61A-BF70-8360-AF05E7EA1FF0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그림 8" descr="텍스트, 폰트, 친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9CD9C7-F889-292B-02C2-DC54B17C7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38" y="2053202"/>
            <a:ext cx="14582865" cy="6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02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4BA18-C791-1542-D9A1-075F40AE2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3D9BD34-3DCE-2596-53EF-4B384B499CE8}"/>
              </a:ext>
            </a:extLst>
          </p:cNvPr>
          <p:cNvSpPr txBox="1"/>
          <p:nvPr/>
        </p:nvSpPr>
        <p:spPr>
          <a:xfrm>
            <a:off x="5526352" y="4368753"/>
            <a:ext cx="723529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Rolling IQR + RL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C41E1A-051C-5B2A-497C-164165B2A48E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857933-CD1D-8EA8-4D29-26B299AB3824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F8EEC66-0C08-C58E-C977-0FA1060B10D2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2328145-DE92-B987-7883-401967C7C6E3}"/>
              </a:ext>
            </a:extLst>
          </p:cNvPr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88854BA-9574-A08D-B19B-FD1779B4929A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FA2546D-7418-98E7-9E04-3121E82DEFDC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769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D7E11-760C-AB64-A413-152B7075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10323D-345C-7409-715F-395C4A396A53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D90B6CD-4075-C71F-A3EC-CCE12CBFF944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0D74E1C-59CD-6D34-A5D3-429BD5EB85F6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87A9D5E-3E2B-5C70-EB1F-74FD4BF8EB02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50" dirty="0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Rolling IQR + RL</a:t>
            </a:r>
            <a:endParaRPr lang="ko-KR" altLang="en-US" sz="2550" dirty="0">
              <a:solidFill>
                <a:srgbClr val="191919"/>
              </a:solidFill>
              <a:latin typeface="윤고딕"/>
              <a:ea typeface="윤고딕"/>
              <a:cs typeface="윤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0D2EA0E-5E21-EEFC-B462-88903C12FE85}"/>
              </a:ext>
            </a:extLst>
          </p:cNvPr>
          <p:cNvSpPr txBox="1"/>
          <p:nvPr/>
        </p:nvSpPr>
        <p:spPr>
          <a:xfrm>
            <a:off x="-18133" y="916976"/>
            <a:ext cx="5104483" cy="77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4700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</a:rPr>
              <a:t>Rolling IQR + RL</a:t>
            </a:r>
            <a:endParaRPr lang="ko-KR" altLang="en-US" sz="4700" spc="-65" dirty="0">
              <a:solidFill>
                <a:srgbClr val="191919"/>
              </a:solidFill>
              <a:latin typeface="윤고딕"/>
              <a:ea typeface="윤고딕"/>
              <a:cs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8523E74-450B-6F83-A489-09F01A440C8E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4E53EE99-FC16-6276-650A-DEBE5424C9B0}"/>
                  </a:ext>
                </a:extLst>
              </p:cNvPr>
              <p:cNvSpPr txBox="1"/>
              <p:nvPr/>
            </p:nvSpPr>
            <p:spPr>
              <a:xfrm>
                <a:off x="983818" y="1874104"/>
                <a:ext cx="7407707" cy="58088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000"/>
                  </a:lnSpc>
                  <a:spcBef>
                    <a:spcPct val="0"/>
                  </a:spcBef>
                </a:pPr>
                <a:r>
                  <a:rPr lang="en-US" altLang="ko-KR" sz="2800" b="1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Rolling IQR + RL</a:t>
                </a: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en-US" altLang="ko-KR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Rolling IQR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에서 파라미터 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K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값의 동적인 조정을 위해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,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강화학습을 적용</a:t>
                </a:r>
                <a:endParaRPr lang="en-US" altLang="ko-KR" sz="2800" dirty="0">
                  <a:solidFill>
                    <a:srgbClr val="191919"/>
                  </a:solidFill>
                  <a:latin typeface="윤고딕 Light" panose="020B0600000101010101" charset="-127"/>
                  <a:ea typeface="윤고딕 Light" panose="020B0600000101010101" charset="-127"/>
                  <a:cs typeface="윤고딕 Light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en-US" altLang="ko-KR" sz="2800" dirty="0">
                    <a:solidFill>
                      <a:srgbClr val="191919"/>
                    </a:solidFill>
                    <a:latin typeface="윤고딕 Light" panose="020B0600000101010101" charset="-127"/>
                    <a:ea typeface="윤고딕 Light" panose="020B0600000101010101" charset="-127"/>
                    <a:cs typeface="윤고딕 Light"/>
                  </a:rPr>
                  <a:t>Q-Learning</a:t>
                </a:r>
              </a:p>
              <a:p>
                <a:pPr lvl="1" latinLnBrk="1"/>
                <a:r>
                  <a:rPr lang="ko-KR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환경</a:t>
                </a:r>
                <a:r>
                  <a:rPr lang="en-US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(Environment):</a:t>
                </a:r>
                <a:endParaRPr lang="ko-KR" altLang="ko-KR" dirty="0">
                  <a:latin typeface="윤고딕 Light" panose="020B0600000101010101" charset="-127"/>
                  <a:ea typeface="윤고딕 Light" panose="020B0600000101010101" charset="-127"/>
                </a:endParaRPr>
              </a:p>
              <a:p>
                <a:pPr lvl="1" latinLnBrk="1"/>
                <a14:m>
                  <m:oMath xmlns:m="http://schemas.openxmlformats.org/officeDocument/2006/math">
                    <m:r>
                      <a:rPr lang="en-US" altLang="ko-KR" i="1"/>
                      <m:t>𝜀</m:t>
                    </m:r>
                  </m:oMath>
                </a14:m>
                <a:r>
                  <a:rPr lang="en-US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ko-KR" altLang="ko-KR" i="1"/>
                        </m:ctrlPr>
                      </m:dPr>
                      <m:e>
                        <m:sSub>
                          <m:sSubPr>
                            <m:ctrlPr>
                              <a:rPr lang="ko-KR" altLang="ko-KR" i="1"/>
                            </m:ctrlPr>
                          </m:sSubPr>
                          <m:e>
                            <m:r>
                              <a:rPr lang="en-US" altLang="ko-KR" i="1"/>
                              <m:t>𝐶</m:t>
                            </m:r>
                          </m:e>
                          <m:sub>
                            <m:r>
                              <a:rPr lang="en-US" altLang="ko-KR" i="1"/>
                              <m:t>1</m:t>
                            </m:r>
                          </m:sub>
                        </m:sSub>
                        <m:r>
                          <a:rPr lang="en-US" altLang="ko-KR" i="1"/>
                          <m:t>,</m:t>
                        </m:r>
                        <m:sSub>
                          <m:sSubPr>
                            <m:ctrlPr>
                              <a:rPr lang="ko-KR" altLang="ko-KR" i="1"/>
                            </m:ctrlPr>
                          </m:sSubPr>
                          <m:e>
                            <m:r>
                              <a:rPr lang="en-US" altLang="ko-KR" i="1"/>
                              <m:t>𝐶</m:t>
                            </m:r>
                          </m:e>
                          <m:sub>
                            <m:r>
                              <a:rPr lang="en-US" altLang="ko-KR" i="1"/>
                              <m:t>2</m:t>
                            </m:r>
                          </m:sub>
                        </m:sSub>
                        <m:r>
                          <a:rPr lang="en-US" altLang="ko-KR" i="1"/>
                          <m:t>,…,</m:t>
                        </m:r>
                        <m:sSub>
                          <m:sSubPr>
                            <m:ctrlPr>
                              <a:rPr lang="ko-KR" altLang="ko-KR" i="1"/>
                            </m:ctrlPr>
                          </m:sSubPr>
                          <m:e>
                            <m:r>
                              <a:rPr lang="en-US" altLang="ko-KR" i="1"/>
                              <m:t>𝐶</m:t>
                            </m:r>
                          </m:e>
                          <m:sub>
                            <m:r>
                              <a:rPr lang="en-US" altLang="ko-KR" i="1"/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i="1"/>
                      <m:t>, </m:t>
                    </m:r>
                    <m:r>
                      <a:rPr lang="en-US" altLang="ko-KR" i="1"/>
                      <m:t>𝑤h𝑒𝑟𝑒</m:t>
                    </m:r>
                    <m:r>
                      <a:rPr lang="en-US" altLang="ko-KR" i="1"/>
                      <m:t> </m:t>
                    </m:r>
                    <m:sSub>
                      <m:sSubPr>
                        <m:ctrlPr>
                          <a:rPr lang="ko-KR" altLang="ko-KR" i="1"/>
                        </m:ctrlPr>
                      </m:sSubPr>
                      <m:e>
                        <m:r>
                          <a:rPr lang="en-US" altLang="ko-KR" i="1"/>
                          <m:t>𝐶</m:t>
                        </m:r>
                      </m:e>
                      <m:sub>
                        <m:r>
                          <a:rPr lang="en-US" altLang="ko-KR" i="1"/>
                          <m:t>𝑘</m:t>
                        </m:r>
                      </m:sub>
                    </m:sSub>
                  </m:oMath>
                </a14:m>
                <a:endParaRPr lang="ko-KR" altLang="ko-KR" dirty="0">
                  <a:latin typeface="윤고딕 Light" panose="020B0600000101010101" charset="-127"/>
                  <a:ea typeface="윤고딕 Light" panose="020B0600000101010101" charset="-127"/>
                </a:endParaRPr>
              </a:p>
              <a:p>
                <a:pPr lvl="1" latinLnBrk="1"/>
                <a:r>
                  <a:rPr lang="ko-KR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상태</a:t>
                </a:r>
                <a:r>
                  <a:rPr lang="en-US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(State):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/>
                        </m:ctrlPr>
                      </m:sSubPr>
                      <m:e>
                        <m:r>
                          <a:rPr lang="en-US" altLang="ko-KR" i="1"/>
                          <m:t>𝑆</m:t>
                        </m:r>
                      </m:e>
                      <m:sub>
                        <m:r>
                          <a:rPr lang="en-US" altLang="ko-KR" i="1"/>
                          <m:t>𝑡</m:t>
                        </m:r>
                      </m:sub>
                    </m:sSub>
                    <m:r>
                      <a:rPr lang="en-US" altLang="ko-KR" i="1"/>
                      <m:t>=[</m:t>
                    </m:r>
                    <m:sSub>
                      <m:sSubPr>
                        <m:ctrlPr>
                          <a:rPr lang="ko-KR" altLang="ko-KR" i="1"/>
                        </m:ctrlPr>
                      </m:sSubPr>
                      <m:e>
                        <m:r>
                          <a:rPr lang="en-US" altLang="ko-KR" i="1"/>
                          <m:t>𝑣</m:t>
                        </m:r>
                      </m:e>
                      <m:sub>
                        <m:r>
                          <a:rPr lang="en-US" altLang="ko-KR" i="1"/>
                          <m:t>𝑡</m:t>
                        </m:r>
                      </m:sub>
                    </m:sSub>
                    <m:r>
                      <a:rPr lang="en-US" altLang="ko-KR" i="1"/>
                      <m:t>, </m:t>
                    </m:r>
                    <m:r>
                      <a:rPr lang="en-US" altLang="ko-KR" i="1"/>
                      <m:t>𝑄</m:t>
                    </m:r>
                    <m:r>
                      <a:rPr lang="en-US" altLang="ko-KR" i="1"/>
                      <m:t>1, </m:t>
                    </m:r>
                    <m:r>
                      <a:rPr lang="en-US" altLang="ko-KR" i="1"/>
                      <m:t>𝑄</m:t>
                    </m:r>
                    <m:sSub>
                      <m:sSubPr>
                        <m:ctrlPr>
                          <a:rPr lang="ko-KR" altLang="ko-KR" i="1"/>
                        </m:ctrlPr>
                      </m:sSubPr>
                      <m:e>
                        <m:r>
                          <a:rPr lang="en-US" altLang="ko-KR" i="1"/>
                          <m:t>3</m:t>
                        </m:r>
                      </m:e>
                      <m:sub>
                        <m:r>
                          <a:rPr lang="en-US" altLang="ko-KR" i="1"/>
                          <m:t>𝑡</m:t>
                        </m:r>
                      </m:sub>
                    </m:sSub>
                    <m:r>
                      <a:rPr lang="en-US" altLang="ko-KR" i="1"/>
                      <m:t>, </m:t>
                    </m:r>
                    <m:r>
                      <a:rPr lang="en-US" altLang="ko-KR" i="1"/>
                      <m:t>𝐼𝑄</m:t>
                    </m:r>
                    <m:sSub>
                      <m:sSubPr>
                        <m:ctrlPr>
                          <a:rPr lang="ko-KR" altLang="ko-KR" i="1"/>
                        </m:ctrlPr>
                      </m:sSubPr>
                      <m:e>
                        <m:r>
                          <a:rPr lang="en-US" altLang="ko-KR" i="1"/>
                          <m:t>𝑅</m:t>
                        </m:r>
                      </m:e>
                      <m:sub>
                        <m:r>
                          <a:rPr lang="en-US" altLang="ko-KR" i="1"/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]</a:t>
                </a:r>
                <a:endParaRPr lang="ko-KR" altLang="ko-KR" dirty="0">
                  <a:latin typeface="윤고딕 Light" panose="020B0600000101010101" charset="-127"/>
                  <a:ea typeface="윤고딕 Light" panose="020B0600000101010101" charset="-127"/>
                </a:endParaRPr>
              </a:p>
              <a:p>
                <a:pPr lvl="1" latinLnBrk="1"/>
                <a:r>
                  <a:rPr lang="ko-KR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행동</a:t>
                </a:r>
                <a:r>
                  <a:rPr lang="en-US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(Action): A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/>
                        </m:ctrlPr>
                      </m:sSubPr>
                      <m:e>
                        <m:r>
                          <a:rPr lang="en-US" altLang="ko-KR" i="1"/>
                          <m:t>𝑎</m:t>
                        </m:r>
                      </m:e>
                      <m:sub>
                        <m:r>
                          <a:rPr lang="en-US" altLang="ko-KR" i="1"/>
                          <m:t>𝑛𝑜𝑟𝑚𝑎𝑙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/>
                        </m:ctrlPr>
                      </m:sSubPr>
                      <m:e>
                        <m:r>
                          <a:rPr lang="en-US" altLang="ko-KR" i="1"/>
                          <m:t>𝑎</m:t>
                        </m:r>
                      </m:e>
                      <m:sub>
                        <m:r>
                          <a:rPr lang="en-US" altLang="ko-KR" i="1"/>
                          <m:t>𝑎𝑛𝑜𝑚𝑎𝑙𝑦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}</a:t>
                </a:r>
                <a:endParaRPr lang="ko-KR" altLang="ko-KR" dirty="0">
                  <a:latin typeface="윤고딕 Light" panose="020B0600000101010101" charset="-127"/>
                  <a:ea typeface="윤고딕 Light" panose="020B0600000101010101" charset="-127"/>
                </a:endParaRPr>
              </a:p>
              <a:p>
                <a:pPr lvl="1" latinLnBrk="1"/>
                <a:r>
                  <a:rPr lang="ko-KR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보상</a:t>
                </a:r>
                <a:r>
                  <a:rPr lang="en-US" altLang="ko-KR" dirty="0">
                    <a:latin typeface="윤고딕 Light" panose="020B0600000101010101" charset="-127"/>
                    <a:ea typeface="윤고딕 Light" panose="020B0600000101010101" charset="-127"/>
                  </a:rPr>
                  <a:t>(Reward):</a:t>
                </a:r>
                <a:endParaRPr lang="ko-KR" altLang="ko-KR" dirty="0">
                  <a:latin typeface="윤고딕 Light" panose="020B0600000101010101" charset="-127"/>
                  <a:ea typeface="윤고딕 Light" panose="020B0600000101010101" charset="-127"/>
                </a:endParaRPr>
              </a:p>
              <a:p>
                <a:pPr lvl="1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/>
                        <m:t>𝑅</m:t>
                      </m:r>
                      <m:d>
                        <m:dPr>
                          <m:ctrlPr>
                            <a:rPr lang="ko-KR" altLang="ko-KR" i="1"/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/>
                              </m:ctrlPr>
                            </m:sSubPr>
                            <m:e>
                              <m:r>
                                <a:rPr lang="en-US" altLang="ko-KR" i="1"/>
                                <m:t>𝑠</m:t>
                              </m:r>
                            </m:e>
                            <m:sub>
                              <m:r>
                                <a:rPr lang="en-US" altLang="ko-KR" i="1"/>
                                <m:t>𝑡</m:t>
                              </m:r>
                            </m:sub>
                          </m:sSub>
                          <m:r>
                            <a:rPr lang="en-US" altLang="ko-KR" i="1"/>
                            <m:t>, </m:t>
                          </m:r>
                          <m:sSub>
                            <m:sSubPr>
                              <m:ctrlPr>
                                <a:rPr lang="ko-KR" altLang="ko-KR" i="1"/>
                              </m:ctrlPr>
                            </m:sSubPr>
                            <m:e>
                              <m:r>
                                <a:rPr lang="en-US" altLang="ko-KR" i="1"/>
                                <m:t>𝑎</m:t>
                              </m:r>
                            </m:e>
                            <m:sub>
                              <m:r>
                                <a:rPr lang="en-US" altLang="ko-KR" i="1"/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i="1"/>
                        <m:t>= +1∙</m:t>
                      </m:r>
                      <m:r>
                        <a:rPr lang="ko-KR" altLang="ko-KR" i="1"/>
                        <m:t>Ⅱ</m:t>
                      </m:r>
                      <m:d>
                        <m:dPr>
                          <m:ctrlPr>
                            <a:rPr lang="ko-KR" altLang="ko-KR" i="1"/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/>
                              </m:ctrlPr>
                            </m:sSubPr>
                            <m:e>
                              <m:r>
                                <a:rPr lang="en-US" altLang="ko-KR" i="1"/>
                                <m:t>𝑎</m:t>
                              </m:r>
                            </m:e>
                            <m:sub>
                              <m:r>
                                <a:rPr lang="en-US" altLang="ko-KR" i="1"/>
                                <m:t>𝑡</m:t>
                              </m:r>
                            </m:sub>
                          </m:sSub>
                          <m:r>
                            <a:rPr lang="en-US" altLang="ko-KR" i="1"/>
                            <m:t>=</m:t>
                          </m:r>
                          <m:sSub>
                            <m:sSubPr>
                              <m:ctrlPr>
                                <a:rPr lang="ko-KR" altLang="ko-KR" i="1"/>
                              </m:ctrlPr>
                            </m:sSubPr>
                            <m:e>
                              <m:r>
                                <a:rPr lang="en-US" altLang="ko-KR" i="1"/>
                                <m:t>𝑎</m:t>
                              </m:r>
                            </m:e>
                            <m:sub>
                              <m:r>
                                <a:rPr lang="en-US" altLang="ko-KR" i="1"/>
                                <m:t>𝑎𝑛𝑜𝑚𝑎𝑙𝑦</m:t>
                              </m:r>
                            </m:sub>
                          </m:sSub>
                          <m:r>
                            <a:rPr lang="en-US" altLang="ko-KR" i="1"/>
                            <m:t> </m:t>
                          </m:r>
                          <m:r>
                            <a:rPr lang="ko-KR" altLang="ko-KR" i="1"/>
                            <m:t>∧</m:t>
                          </m:r>
                          <m:r>
                            <a:rPr lang="en-US" altLang="ko-KR" i="1"/>
                            <m:t>𝐼𝑄𝑅</m:t>
                          </m:r>
                          <m:r>
                            <a:rPr lang="en-US" altLang="ko-KR" i="1"/>
                            <m:t> </m:t>
                          </m:r>
                          <m:r>
                            <a:rPr lang="en-US" altLang="ko-KR" i="1"/>
                            <m:t>𝑅𝑢𝑙𝑒</m:t>
                          </m:r>
                          <m:r>
                            <a:rPr lang="en-US" altLang="ko-KR" i="1"/>
                            <m:t> </m:t>
                          </m:r>
                          <m:r>
                            <a:rPr lang="en-US" altLang="ko-KR" i="1"/>
                            <m:t>h𝑜𝑙𝑑𝑠</m:t>
                          </m:r>
                        </m:e>
                      </m:d>
                      <m:r>
                        <a:rPr lang="en-US" altLang="ko-KR" i="1"/>
                        <m:t>− 1∙</m:t>
                      </m:r>
                      <m:r>
                        <a:rPr lang="ko-KR" altLang="ko-KR" i="1"/>
                        <m:t>Ⅱ</m:t>
                      </m:r>
                      <m:r>
                        <a:rPr lang="en-US" altLang="ko-KR" i="1"/>
                        <m:t>(</m:t>
                      </m:r>
                      <m:sSub>
                        <m:sSubPr>
                          <m:ctrlPr>
                            <a:rPr lang="ko-KR" altLang="ko-KR" i="1"/>
                          </m:ctrlPr>
                        </m:sSubPr>
                        <m:e>
                          <m:r>
                            <a:rPr lang="en-US" altLang="ko-KR" i="1"/>
                            <m:t>𝑎</m:t>
                          </m:r>
                        </m:e>
                        <m:sub>
                          <m:r>
                            <a:rPr lang="en-US" altLang="ko-KR" i="1"/>
                            <m:t>𝑡</m:t>
                          </m:r>
                        </m:sub>
                      </m:sSub>
                      <m:r>
                        <a:rPr lang="en-US" altLang="ko-KR" i="1"/>
                        <m:t> </m:t>
                      </m:r>
                      <m:r>
                        <a:rPr lang="ko-KR" altLang="ko-KR" i="1"/>
                        <m:t>≠</m:t>
                      </m:r>
                      <m:sSub>
                        <m:sSubPr>
                          <m:ctrlPr>
                            <a:rPr lang="ko-KR" altLang="ko-KR" i="1"/>
                          </m:ctrlPr>
                        </m:sSubPr>
                        <m:e>
                          <m:r>
                            <a:rPr lang="en-US" altLang="ko-KR" i="1"/>
                            <m:t>𝑎</m:t>
                          </m:r>
                        </m:e>
                        <m:sub>
                          <m:r>
                            <a:rPr lang="en-US" altLang="ko-KR" i="1"/>
                            <m:t>𝑎𝑛𝑜𝑚𝑎𝑙𝑦</m:t>
                          </m:r>
                        </m:sub>
                      </m:sSub>
                      <m:r>
                        <a:rPr lang="en-US" altLang="ko-KR" i="1"/>
                        <m:t> </m:t>
                      </m:r>
                      <m:r>
                        <a:rPr lang="ko-KR" altLang="ko-KR" i="1"/>
                        <m:t>∨</m:t>
                      </m:r>
                      <m:r>
                        <a:rPr lang="en-US" altLang="ko-KR" i="1"/>
                        <m:t>𝐼𝑄𝑅</m:t>
                      </m:r>
                      <m:r>
                        <a:rPr lang="en-US" altLang="ko-KR" i="1"/>
                        <m:t> </m:t>
                      </m:r>
                      <m:r>
                        <a:rPr lang="en-US" altLang="ko-KR" i="1"/>
                        <m:t>𝑅𝑢𝑙𝑒</m:t>
                      </m:r>
                      <m:r>
                        <a:rPr lang="en-US" altLang="ko-KR" i="1"/>
                        <m:t> </m:t>
                      </m:r>
                      <m:r>
                        <a:rPr lang="en-US" altLang="ko-KR" i="1"/>
                        <m:t>𝑓𝑎𝑖𝑙𝑠</m:t>
                      </m:r>
                      <m:r>
                        <a:rPr lang="en-US" altLang="ko-KR" i="1"/>
                        <m:t>)</m:t>
                      </m:r>
                    </m:oMath>
                  </m:oMathPara>
                </a14:m>
                <a:endParaRPr lang="ko-KR" altLang="ko-KR" dirty="0">
                  <a:latin typeface="윤고딕 Light" panose="020B0600000101010101" charset="-127"/>
                  <a:ea typeface="윤고딕 Light" panose="020B0600000101010101" charset="-127"/>
                </a:endParaRPr>
              </a:p>
              <a:p>
                <a:pPr marL="457200" indent="-457200">
                  <a:lnSpc>
                    <a:spcPts val="5000"/>
                  </a:lnSpc>
                  <a:spcBef>
                    <a:spcPct val="0"/>
                  </a:spcBef>
                  <a:buFont typeface="Arial"/>
                  <a:buChar char="•"/>
                </a:pP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모델은 데이터의 변동성에 따라</a:t>
                </a:r>
                <a:r>
                  <a:rPr lang="en-US" altLang="ko-KR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, </a:t>
                </a:r>
                <a:r>
                  <a:rPr lang="ko-KR" altLang="en-US" sz="2800" dirty="0">
                    <a:solidFill>
                      <a:srgbClr val="191919"/>
                    </a:solidFill>
                    <a:latin typeface="Cambria Math" panose="02040503050406030204" pitchFamily="18" charset="0"/>
                    <a:ea typeface="윤고딕 Light" panose="020B0600000101010101" charset="-127"/>
                    <a:cs typeface="윤고딕 Light"/>
                  </a:rPr>
                  <a:t>누적 보상을 최대화 시키고 동적으로 파라미터를 조정함</a:t>
                </a:r>
                <a:endParaRPr lang="en-US" altLang="ko-KR" sz="2800" dirty="0">
                  <a:solidFill>
                    <a:srgbClr val="191919"/>
                  </a:solidFill>
                  <a:latin typeface="Cambria Math" panose="02040503050406030204" pitchFamily="18" charset="0"/>
                  <a:ea typeface="윤고딕 Light" panose="020B0600000101010101" charset="-127"/>
                  <a:cs typeface="윤고딕 Light"/>
                </a:endParaRPr>
              </a:p>
            </p:txBody>
          </p:sp>
        </mc:Choice>
        <mc:Fallback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4E53EE99-FC16-6276-650A-DEBE5424C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18" y="1874104"/>
                <a:ext cx="7407707" cy="5808834"/>
              </a:xfrm>
              <a:prstGeom prst="rect">
                <a:avLst/>
              </a:prstGeom>
              <a:blipFill>
                <a:blip r:embed="rId3"/>
                <a:stretch>
                  <a:fillRect l="-2878" r="-1809" b="-2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텍스트, 도표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572FAD-007E-BB87-77EC-4B09079F3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10" y="2101657"/>
            <a:ext cx="9431671" cy="521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07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F5B77-16F6-B6B9-F08A-CAF9E3849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7B3B711-1A68-B7C4-2251-3B0E8D55AD51}"/>
              </a:ext>
            </a:extLst>
          </p:cNvPr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실험 및 결과</a:t>
            </a:r>
            <a:endParaRPr lang="en-US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003E5B4-1C67-2DBB-64A5-C22BE3C5372E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2657C9B-FA2F-7FB7-ACD4-939CAB4AEC79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B19C382-8953-69A4-58EE-744E63E0D4AF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E7DFD33-993B-EE5C-F622-F7A101D6C70F}"/>
              </a:ext>
            </a:extLst>
          </p:cNvPr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88682F-DF87-2F36-6F76-682B51540919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387B295-F799-E048-E8DE-AC3FCB21D4FD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423E165-44DA-ECEB-D865-690BDF02929C}"/>
              </a:ext>
            </a:extLst>
          </p:cNvPr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8250F9D-0613-B679-B082-8ECCAD2EDA52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C51FFEC-2CCD-FE69-78F0-5B2D26083B32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2237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DF12-E8C3-12C3-947E-7A3BAA92F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0BFFEC-7D51-3FCC-B5B1-13725676394B}"/>
              </a:ext>
            </a:extLst>
          </p:cNvPr>
          <p:cNvGrpSpPr/>
          <p:nvPr/>
        </p:nvGrpSpPr>
        <p:grpSpPr>
          <a:xfrm>
            <a:off x="0" y="10030207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58CFE7D-D8D0-9306-A440-D0B8790E657D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06938C0-F290-D574-E1BA-B66B525128BC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743767D-053A-F1AF-A2F2-011FA1D7C6E9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실험 및 결과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1304BC-B532-87B2-7361-7739C9403CFB}"/>
              </a:ext>
            </a:extLst>
          </p:cNvPr>
          <p:cNvSpPr txBox="1"/>
          <p:nvPr/>
        </p:nvSpPr>
        <p:spPr>
          <a:xfrm>
            <a:off x="914400" y="859895"/>
            <a:ext cx="922020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실험 및 결과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4E7F157-BEF4-CC1D-C3DC-3B1E9462116E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0AA12E8-B1EE-DD50-FB2A-DE5E8C5972E6}"/>
              </a:ext>
            </a:extLst>
          </p:cNvPr>
          <p:cNvSpPr txBox="1"/>
          <p:nvPr/>
        </p:nvSpPr>
        <p:spPr>
          <a:xfrm>
            <a:off x="8549640" y="3155681"/>
            <a:ext cx="9753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데이터셋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: </a:t>
            </a:r>
            <a:r>
              <a:rPr lang="en-US" altLang="ko-KR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Greebutton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2020~2022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년 간 약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30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만개의 데이터셋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DF524A5-5440-C726-6547-961D7E7C0EA9}"/>
              </a:ext>
            </a:extLst>
          </p:cNvPr>
          <p:cNvSpPr txBox="1"/>
          <p:nvPr/>
        </p:nvSpPr>
        <p:spPr>
          <a:xfrm>
            <a:off x="2570048" y="5548810"/>
            <a:ext cx="3594600" cy="44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Table1.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 별 비교지표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C4365583-24A5-F654-8FD0-45FE6DCC8D47}"/>
              </a:ext>
            </a:extLst>
          </p:cNvPr>
          <p:cNvSpPr txBox="1"/>
          <p:nvPr/>
        </p:nvSpPr>
        <p:spPr>
          <a:xfrm>
            <a:off x="8549640" y="4241820"/>
            <a:ext cx="9753600" cy="1425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결과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Rolling IQR + RL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모델이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IQR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단독 모델과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Isolation forest, Autoencoder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대비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12%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가량 우수한 성능을 보임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D5AAE9-C9FD-23FA-A805-2918949C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1" y="3073484"/>
            <a:ext cx="7934054" cy="25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8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3191-7EBB-C969-BC08-A69CEAA40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06DC686-0D13-867D-0A35-890B1369B3F4}"/>
              </a:ext>
            </a:extLst>
          </p:cNvPr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연구 </a:t>
            </a:r>
            <a:r>
              <a:rPr lang="en-US" sz="6514" spc="-214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계획</a:t>
            </a:r>
            <a:endParaRPr lang="en-US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CC46733-F33F-64AA-986B-2ADF5A9735DA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6710E9-C78D-02DA-CC30-40857E3E889B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745DFF0-1882-1FDF-AF7C-F11E91F36EB2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389D4B1-82BE-A065-9E9D-4BC21E2C0594}"/>
              </a:ext>
            </a:extLst>
          </p:cNvPr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9084536-A9A1-DE37-FB97-E847CEF805C0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54A1F8E-92D7-F289-E291-2C36151238C0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EB6FD44-1831-43FE-7650-052A2EE31299}"/>
              </a:ext>
            </a:extLst>
          </p:cNvPr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E62186A-A1BC-3EB0-21BF-E148E44C3C17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73BE0A0-6AE1-7A07-3B07-C4DE6436E023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D0A3BB1-A450-6FFB-0AEF-174C0D7A119B}"/>
              </a:ext>
            </a:extLst>
          </p:cNvPr>
          <p:cNvGrpSpPr/>
          <p:nvPr/>
        </p:nvGrpSpPr>
        <p:grpSpPr>
          <a:xfrm>
            <a:off x="-290868" y="9138289"/>
            <a:ext cx="18869735" cy="120011"/>
            <a:chOff x="0" y="0"/>
            <a:chExt cx="4969807" cy="31608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F002CDB-CA35-C8A6-364A-A3EF704390D0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E3E1959-5096-A552-4464-DEDF0F67BECE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5398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C62A-969C-19E4-C93C-2A9FD97A3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9444D8D-9DD3-4750-5A5C-FFCED2BE52EF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FE3984-1416-8AE0-6B0B-9B8B363AA31B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0DEB3CB-0D31-FA32-03E5-EE9D72685ADE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1CB1B3A5-52AC-4494-8143-CF4E94719B18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D651797-416E-F85E-E785-F750313A685E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3D79279-7D23-6F50-D505-A8BF67631B43}"/>
              </a:ext>
            </a:extLst>
          </p:cNvPr>
          <p:cNvSpPr txBox="1"/>
          <p:nvPr/>
        </p:nvSpPr>
        <p:spPr>
          <a:xfrm>
            <a:off x="844952" y="944123"/>
            <a:ext cx="2465272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연구 계획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050" name="Picture 2" descr="Create and use a time series graph—ArcGIS Insights | Documentation">
            <a:extLst>
              <a:ext uri="{FF2B5EF4-FFF2-40B4-BE49-F238E27FC236}">
                <a16:creationId xmlns:a16="http://schemas.microsoft.com/office/drawing/2014/main" id="{F3A0DE04-DF4C-98B6-2F40-3AD732E4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3" y="1901443"/>
            <a:ext cx="9777412" cy="656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64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881DD23E-F689-6089-6F8B-B42858A9EA77}"/>
              </a:ext>
            </a:extLst>
          </p:cNvPr>
          <p:cNvSpPr txBox="1"/>
          <p:nvPr/>
        </p:nvSpPr>
        <p:spPr>
          <a:xfrm>
            <a:off x="2743200" y="4991100"/>
            <a:ext cx="13188417" cy="1072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11500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  <a:endParaRPr lang="en-US" sz="11500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Abstract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68719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Abstract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56578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Abstract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F7F441-8CAE-B4B3-E409-D97FE62540E4}"/>
              </a:ext>
            </a:extLst>
          </p:cNvPr>
          <p:cNvGrpSpPr/>
          <p:nvPr/>
        </p:nvGrpSpPr>
        <p:grpSpPr>
          <a:xfrm>
            <a:off x="4329586" y="2471912"/>
            <a:ext cx="8857391" cy="6604733"/>
            <a:chOff x="820268" y="2331264"/>
            <a:chExt cx="8857391" cy="66047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679065-0B09-BF52-A154-8690682B1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268" y="2331264"/>
              <a:ext cx="8857391" cy="6604733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6D7284A-4D64-B4DE-5389-E56A1D84F062}"/>
                </a:ext>
              </a:extLst>
            </p:cNvPr>
            <p:cNvCxnSpPr/>
            <p:nvPr/>
          </p:nvCxnSpPr>
          <p:spPr>
            <a:xfrm>
              <a:off x="8879305" y="4331368"/>
              <a:ext cx="493295" cy="0"/>
            </a:xfrm>
            <a:prstGeom prst="line">
              <a:avLst/>
            </a:prstGeom>
            <a:ln w="444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5B4F30A-9EF0-901C-9C1D-35B60147CD0A}"/>
                </a:ext>
              </a:extLst>
            </p:cNvPr>
            <p:cNvCxnSpPr>
              <a:cxnSpLocks/>
            </p:cNvCxnSpPr>
            <p:nvPr/>
          </p:nvCxnSpPr>
          <p:spPr>
            <a:xfrm>
              <a:off x="974558" y="4740442"/>
              <a:ext cx="8398042" cy="0"/>
            </a:xfrm>
            <a:prstGeom prst="line">
              <a:avLst/>
            </a:prstGeom>
            <a:ln w="444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39EE864-8DD4-1B8F-1C2E-8BCB1E8741EC}"/>
                </a:ext>
              </a:extLst>
            </p:cNvPr>
            <p:cNvCxnSpPr>
              <a:cxnSpLocks/>
            </p:cNvCxnSpPr>
            <p:nvPr/>
          </p:nvCxnSpPr>
          <p:spPr>
            <a:xfrm>
              <a:off x="974558" y="5119436"/>
              <a:ext cx="8289758" cy="0"/>
            </a:xfrm>
            <a:prstGeom prst="line">
              <a:avLst/>
            </a:prstGeom>
            <a:ln w="444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8EFF4D7-4950-0FB3-69B7-431D8E13DD14}"/>
                </a:ext>
              </a:extLst>
            </p:cNvPr>
            <p:cNvCxnSpPr>
              <a:cxnSpLocks/>
            </p:cNvCxnSpPr>
            <p:nvPr/>
          </p:nvCxnSpPr>
          <p:spPr>
            <a:xfrm>
              <a:off x="974558" y="5512467"/>
              <a:ext cx="8289758" cy="0"/>
            </a:xfrm>
            <a:prstGeom prst="line">
              <a:avLst/>
            </a:prstGeom>
            <a:ln w="444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C03B6F5-C975-01C1-7019-F4A5E1D5E10A}"/>
                </a:ext>
              </a:extLst>
            </p:cNvPr>
            <p:cNvCxnSpPr>
              <a:cxnSpLocks/>
            </p:cNvCxnSpPr>
            <p:nvPr/>
          </p:nvCxnSpPr>
          <p:spPr>
            <a:xfrm>
              <a:off x="974558" y="5881436"/>
              <a:ext cx="8289758" cy="0"/>
            </a:xfrm>
            <a:prstGeom prst="line">
              <a:avLst/>
            </a:prstGeom>
            <a:ln w="444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EC2F32E-0084-5968-8496-04BEB7068D95}"/>
                </a:ext>
              </a:extLst>
            </p:cNvPr>
            <p:cNvCxnSpPr>
              <a:cxnSpLocks/>
            </p:cNvCxnSpPr>
            <p:nvPr/>
          </p:nvCxnSpPr>
          <p:spPr>
            <a:xfrm>
              <a:off x="1082842" y="6262436"/>
              <a:ext cx="8289758" cy="0"/>
            </a:xfrm>
            <a:prstGeom prst="line">
              <a:avLst/>
            </a:prstGeom>
            <a:ln w="444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B1853AA-08F7-F33A-BC1F-D83E10572F24}"/>
                </a:ext>
              </a:extLst>
            </p:cNvPr>
            <p:cNvCxnSpPr>
              <a:cxnSpLocks/>
            </p:cNvCxnSpPr>
            <p:nvPr/>
          </p:nvCxnSpPr>
          <p:spPr>
            <a:xfrm>
              <a:off x="974558" y="6619372"/>
              <a:ext cx="4668253" cy="0"/>
            </a:xfrm>
            <a:prstGeom prst="line">
              <a:avLst/>
            </a:prstGeom>
            <a:ln w="444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4A306-77E5-8061-4FE4-2FF3E45A1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8112613-1F6E-6AAD-7E97-0A8E616F2A83}"/>
              </a:ext>
            </a:extLst>
          </p:cNvPr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00" spc="-214">
                <a:solidFill>
                  <a:srgbClr val="191919"/>
                </a:solidFill>
                <a:latin typeface="윤고딕 Bold"/>
                <a:ea typeface="윤고딕 Bold"/>
              </a:rPr>
              <a:t>배경 지식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5552DC0-07D2-FECA-9523-84B053DFD5C6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01EAA42-3782-FCFA-73F6-B6DF68BFBC7C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51DF7D1-9F66-8752-E721-4106AAAC60C9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295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78AF-8D72-363C-F305-84106300C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944630-8CD1-FD3F-6DFD-7F89586F86FC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B6828E-7D6C-4468-A379-FA1B37A79015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520229-AC8D-538F-28A8-E35FE976D1F3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7883A46-007A-6EB7-D926-83C0C8921D1C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EA30481-3E6A-33B8-E1DF-F9A797874990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 지식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4DD8C7B-5EF0-8945-8F7B-7911EAEEA2E4}"/>
              </a:ext>
            </a:extLst>
          </p:cNvPr>
          <p:cNvSpPr txBox="1"/>
          <p:nvPr/>
        </p:nvSpPr>
        <p:spPr>
          <a:xfrm>
            <a:off x="1066800" y="1913690"/>
            <a:ext cx="7010400" cy="2887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SAC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최대 엔트로피 강화학습 프레임워크 기반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Off-policy </a:t>
            </a:r>
            <a:r>
              <a:rPr lang="ko-KR" altLang="en-US" sz="2699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액터</a:t>
            </a:r>
            <a:r>
              <a:rPr lang="en-US" altLang="ko-KR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</a:t>
            </a:r>
            <a:r>
              <a:rPr lang="ko-KR" altLang="en-US" sz="2699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크리틱</a:t>
            </a: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알고리즘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기대보상을 최대화하는 동시에 엔트로피 최대화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ko-KR" alt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연속적인 공간에서의 강화학습에 활용</a:t>
            </a:r>
            <a:endParaRPr lang="en-US" altLang="ko-KR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20315F-98F6-6853-5F0F-A38718632AB9}"/>
              </a:ext>
            </a:extLst>
          </p:cNvPr>
          <p:cNvSpPr txBox="1"/>
          <p:nvPr/>
        </p:nvSpPr>
        <p:spPr>
          <a:xfrm>
            <a:off x="533400" y="919977"/>
            <a:ext cx="91630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소프트 </a:t>
            </a:r>
            <a:r>
              <a:rPr lang="ko-KR" altLang="en-US" sz="4706" spc="-65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액터</a:t>
            </a: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-</a:t>
            </a:r>
            <a:r>
              <a:rPr lang="ko-KR" altLang="en-US" sz="4706" spc="-65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크리틱</a:t>
            </a: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SAC) </a:t>
            </a: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알고리즘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D029117B-A111-9D8F-E2F9-BCB2D3140B6E}"/>
              </a:ext>
            </a:extLst>
          </p:cNvPr>
          <p:cNvSpPr txBox="1"/>
          <p:nvPr/>
        </p:nvSpPr>
        <p:spPr>
          <a:xfrm>
            <a:off x="1066800" y="4350254"/>
            <a:ext cx="70104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목표 함수</a:t>
            </a:r>
            <a:endParaRPr lang="en-US" altLang="ko-KR" sz="2699" b="1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9522E2-E461-FE06-4889-9492C8DE6628}"/>
                  </a:ext>
                </a:extLst>
              </p:cNvPr>
              <p:cNvSpPr txBox="1"/>
              <p:nvPr/>
            </p:nvSpPr>
            <p:spPr>
              <a:xfrm>
                <a:off x="152400" y="4853874"/>
                <a:ext cx="9437914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(. |</m:t>
                      </m:r>
                      <m:sSub>
                        <m:sSubPr>
                          <m:ctrlP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ko-KR" altLang="en-US" sz="2800" i="1" dirty="0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sSub>
                        <m:sSubPr>
                          <m:ctrlP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[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8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ko-KR" alt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dirty="0" err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ko-KR" altLang="en-US" sz="2800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ko-KR" altLang="en-US" sz="2800" i="1" dirty="0" err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(. |</m:t>
                      </m:r>
                      <m:r>
                        <a:rPr lang="ko-KR" altLang="en-US" sz="2800" i="1" dirty="0" err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ko-KR" altLang="en-US" sz="2800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ko-KR" altLang="en-US" sz="2800" i="1" dirty="0" err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ko-KR" altLang="en-US" sz="2800" i="1" dirty="0">
                          <a:latin typeface="Cambria Math" panose="02040503050406030204" pitchFamily="18" charset="0"/>
                        </a:rPr>
                        <m:t>)) ]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9522E2-E461-FE06-4889-9492C8DE6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853874"/>
                <a:ext cx="9437914" cy="11378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7F485F-3F07-D15D-E274-F7046ED53E03}"/>
                  </a:ext>
                </a:extLst>
              </p:cNvPr>
              <p:cNvSpPr txBox="1"/>
              <p:nvPr/>
            </p:nvSpPr>
            <p:spPr>
              <a:xfrm>
                <a:off x="990600" y="5942449"/>
                <a:ext cx="16268700" cy="3795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800">
                    <a:latin typeface="Cambria Math" panose="02040503050406030204" pitchFamily="18" charset="0"/>
                  </a:rPr>
                  <a:t>표</a:t>
                </a:r>
                <a14:m>
                  <m:oMath xmlns:m="http://schemas.openxmlformats.org/officeDocument/2006/math">
                    <m:r>
                      <a:rPr lang="ko-KR" altLang="en-US" sz="2800" b="1" i="1" dirty="0">
                        <a:latin typeface="Cambria Math" panose="02040503050406030204" pitchFamily="18" charset="0"/>
                      </a:rPr>
                      <m:t>현</m:t>
                    </m:r>
                    <m:r>
                      <a:rPr lang="ko-KR" altLang="en-US" sz="2800" b="1" i="1" dirty="0" smtClean="0">
                        <a:latin typeface="Cambria Math" panose="02040503050406030204" pitchFamily="18" charset="0"/>
                      </a:rPr>
                      <m:t>식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b="1" i="1" dirty="0">
                        <a:latin typeface="Cambria Math" panose="02040503050406030204" pitchFamily="18" charset="0"/>
                      </a:rPr>
                      <m:t>설</m:t>
                    </m:r>
                    <m:r>
                      <a:rPr lang="ko-KR" altLang="en-US" sz="2800" b="1" i="1" dirty="0" smtClean="0">
                        <a:latin typeface="Cambria Math" panose="02040503050406030204" pitchFamily="18" charset="0"/>
                      </a:rPr>
                      <m:t>명</m:t>
                    </m:r>
                  </m:oMath>
                </a14:m>
                <a:endParaRPr lang="en-US" altLang="ko-KR" sz="2800" b="1" i="1">
                  <a:latin typeface="Cambria Math" panose="02040503050406030204" pitchFamily="18" charset="0"/>
                </a:endParaRPr>
              </a:p>
              <a:p>
                <a:endParaRPr lang="en-US" altLang="ko-KR" sz="2800" i="1">
                  <a:latin typeface="Cambria Math" panose="02040503050406030204" pitchFamily="18" charset="0"/>
                </a:endParaRPr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(. |</m:t>
                    </m:r>
                    <m:sSub>
                      <m:sSub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i="1">
                    <a:latin typeface="Cambria Math" panose="02040503050406030204" pitchFamily="18" charset="0"/>
                  </a:rPr>
                  <a:t>:  </a:t>
                </a:r>
                <a:r>
                  <a:rPr lang="ko-KR" altLang="en-US" sz="2800">
                    <a:latin typeface="Cambria Math" panose="02040503050406030204" pitchFamily="18" charset="0"/>
                  </a:rPr>
                  <a:t>상태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>
                    <a:latin typeface="Cambria Math" panose="02040503050406030204" pitchFamily="18" charset="0"/>
                  </a:rPr>
                  <a:t>에서의 엔트로피와</a:t>
                </a:r>
                <a:r>
                  <a:rPr lang="en-US" altLang="ko-KR" sz="2800">
                    <a:latin typeface="Cambria Math" panose="02040503050406030204" pitchFamily="18" charset="0"/>
                  </a:rPr>
                  <a:t> </a:t>
                </a:r>
                <a:r>
                  <a:rPr lang="ko-KR" altLang="en-US" sz="2800">
                    <a:latin typeface="Cambria Math" panose="02040503050406030204" pitchFamily="18" charset="0"/>
                  </a:rPr>
                  <a:t>그에 따른 기대보상을 최대화하는 정책의 확률 분포</a:t>
                </a:r>
                <a:endParaRPr lang="en-US" altLang="ko-KR" sz="2800">
                  <a:latin typeface="Cambria Math" panose="02040503050406030204" pitchFamily="18" charset="0"/>
                </a:endParaRPr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시</m:t>
                    </m:r>
                  </m:oMath>
                </a14:m>
                <a:r>
                  <a:rPr lang="ko-KR" altLang="en-US" sz="2800">
                    <a:latin typeface="Cambria Math" panose="02040503050406030204" pitchFamily="18" charset="0"/>
                  </a:rPr>
                  <a:t>점 </a:t>
                </a:r>
                <a:r>
                  <a:rPr lang="en-US" altLang="ko-KR" sz="2800">
                    <a:latin typeface="Cambria Math" panose="02040503050406030204" pitchFamily="18" charset="0"/>
                  </a:rPr>
                  <a:t>t</a:t>
                </a:r>
                <a:r>
                  <a:rPr lang="ko-KR" altLang="en-US" sz="2800">
                    <a:latin typeface="Cambria Math" panose="02040503050406030204" pitchFamily="18" charset="0"/>
                  </a:rPr>
                  <a:t>에서의 보상</a:t>
                </a:r>
                <a:endParaRPr lang="en-US" altLang="ko-KR" sz="2800">
                  <a:latin typeface="Cambria Math" panose="02040503050406030204" pitchFamily="18" charset="0"/>
                </a:endParaRPr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최</m:t>
                    </m:r>
                  </m:oMath>
                </a14:m>
                <a:r>
                  <a:rPr lang="ko-KR" altLang="en-US" sz="2800">
                    <a:latin typeface="Cambria Math" panose="02040503050406030204" pitchFamily="18" charset="0"/>
                  </a:rPr>
                  <a:t>적 정책에 영향을 미치는 상관계수로 </a:t>
                </a:r>
                <a:r>
                  <a:rPr lang="en-US" altLang="ko-KR" sz="2800">
                    <a:latin typeface="Cambria Math" panose="02040503050406030204" pitchFamily="18" charset="0"/>
                  </a:rPr>
                  <a:t>0</a:t>
                </a:r>
                <a:r>
                  <a:rPr lang="ko-KR" altLang="en-US" sz="2800">
                    <a:latin typeface="Cambria Math" panose="02040503050406030204" pitchFamily="18" charset="0"/>
                  </a:rPr>
                  <a:t>이면 결정적</a:t>
                </a:r>
                <a:r>
                  <a:rPr lang="en-US" altLang="ko-KR" sz="2800">
                    <a:latin typeface="Cambria Math" panose="02040503050406030204" pitchFamily="18" charset="0"/>
                  </a:rPr>
                  <a:t>, </a:t>
                </a:r>
                <a:r>
                  <a:rPr lang="ko-KR" altLang="en-US" sz="2800">
                    <a:latin typeface="Cambria Math" panose="02040503050406030204" pitchFamily="18" charset="0"/>
                  </a:rPr>
                  <a:t>아니라면 확률적</a:t>
                </a:r>
                <a:endParaRPr lang="en-US" altLang="ko-KR" sz="2800">
                  <a:latin typeface="Cambria Math" panose="02040503050406030204" pitchFamily="18" charset="0"/>
                </a:endParaRPr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sepChr m:val="∣"/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2800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 dirty="0" err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ko-KR" altLang="en-US" sz="2800" i="1" dirty="0" err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/>
                  <a:t>: </a:t>
                </a:r>
                <a:r>
                  <a:rPr lang="ko-KR" altLang="en-US" sz="2800"/>
                  <a:t>정책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2800"/>
                  <a:t>의</a:t>
                </a:r>
                <a:r>
                  <a:rPr lang="en-US" sz="2800"/>
                  <a:t> </a:t>
                </a:r>
                <a:r>
                  <a:rPr lang="ko-KR" altLang="en-US" sz="2800"/>
                  <a:t>통제 하에 있는 방문했던 상태의 정책에 대한 엔트로피</a:t>
                </a:r>
                <a:endParaRPr lang="en-US" altLang="ko-KR" sz="2800"/>
              </a:p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sSub>
                      <m:sSubPr>
                        <m:ctrlPr>
                          <a:rPr lang="ko-KR" alt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[..]: </m:t>
                    </m:r>
                    <m:r>
                      <a:rPr lang="ko-KR" altLang="en-US" sz="2800" i="1" dirty="0">
                        <a:latin typeface="Cambria Math" panose="02040503050406030204" pitchFamily="18" charset="0"/>
                      </a:rPr>
                      <m:t>정</m:t>
                    </m:r>
                  </m:oMath>
                </a14:m>
                <a:r>
                  <a:rPr lang="ko-KR" altLang="en-US" sz="2800"/>
                  <a:t>책이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2800"/>
                  <a:t>일 때</a:t>
                </a:r>
                <a:r>
                  <a:rPr lang="en-US" altLang="ko-KR" sz="2800"/>
                  <a:t>,</a:t>
                </a:r>
                <a:r>
                  <a:rPr lang="ko-KR" altLang="en-US" sz="2800"/>
                  <a:t> 괄호 안 표현식의 값이 가질 수 있는 평균이 최대값이 되는 정책 탐색</a:t>
                </a:r>
                <a:endParaRPr lang="en-US" sz="280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7F485F-3F07-D15D-E274-F7046ED5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942449"/>
                <a:ext cx="16268700" cy="3795078"/>
              </a:xfrm>
              <a:prstGeom prst="rect">
                <a:avLst/>
              </a:prstGeom>
              <a:blipFill>
                <a:blip r:embed="rId3"/>
                <a:stretch>
                  <a:fillRect l="-787" t="-1608" b="-3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62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7425" y="4662599"/>
            <a:ext cx="940248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방법론 설명</a:t>
            </a:r>
            <a:endParaRPr lang="en-US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6A890-030B-E9AD-109C-99DE2EED7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552121-1DCF-0BA2-2BB6-E6B17A330322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A553FE7-46F3-944F-336E-B119C6683428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CB864CC-7BA9-3A8D-2FBC-4BF03BCD00A7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9C7ACCB-209B-C071-4592-5A608F2CFBB9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D1CB1E6-F0B8-A8EF-9A7A-55AF863D470E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방법론 설명</a:t>
            </a:r>
            <a:endParaRPr lang="en-US" sz="25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A639513-0E0A-2154-B64B-A675FB8E008B}"/>
              </a:ext>
            </a:extLst>
          </p:cNvPr>
          <p:cNvSpPr txBox="1"/>
          <p:nvPr/>
        </p:nvSpPr>
        <p:spPr>
          <a:xfrm>
            <a:off x="533400" y="919977"/>
            <a:ext cx="91630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9"/>
              </a:lnSpc>
              <a:spcBef>
                <a:spcPct val="0"/>
              </a:spcBef>
            </a:pPr>
            <a:r>
              <a:rPr lang="en-US" altLang="ko-KR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SAC </a:t>
            </a: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기반 임계값 조정</a:t>
            </a:r>
            <a:endParaRPr lang="en-US" sz="4706" spc="-65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19A56B25-77E1-3271-3310-94815CBB6BCA}"/>
                  </a:ext>
                </a:extLst>
              </p:cNvPr>
              <p:cNvSpPr txBox="1"/>
              <p:nvPr/>
            </p:nvSpPr>
            <p:spPr>
              <a:xfrm>
                <a:off x="993122" y="2332270"/>
                <a:ext cx="14325601" cy="25017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ts val="37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2699" b="1">
                    <a:solidFill>
                      <a:srgbClr val="191919"/>
                    </a:solidFill>
                    <a:latin typeface="윤고딕" panose="020B0600000101010101" charset="-127"/>
                    <a:ea typeface="윤고딕" panose="020B0600000101010101" charset="-127"/>
                    <a:cs typeface="윤고딕 Light"/>
                    <a:sym typeface="윤고딕 Light"/>
                  </a:rPr>
                  <a:t>임계값 지정 수식</a:t>
                </a:r>
                <a14:m>
                  <m:oMath xmlns:m="http://schemas.openxmlformats.org/officeDocument/2006/math">
                    <m:r>
                      <a:rPr lang="en-US" altLang="ko-KR" sz="2699" b="1" i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</m:t>
                    </m:r>
                  </m:oMath>
                </a14:m>
                <a:endParaRPr lang="en-US" altLang="ko-KR" sz="2699" b="1" i="0">
                  <a:solidFill>
                    <a:srgbClr val="191919"/>
                  </a:solidFill>
                  <a:latin typeface="Cambria Math" panose="02040503050406030204" pitchFamily="18" charset="0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endParaRPr lang="en-US" altLang="ko-KR" sz="2699" b="1" i="1">
                  <a:solidFill>
                    <a:srgbClr val="191919"/>
                  </a:solidFill>
                  <a:latin typeface="Cambria Math" panose="02040503050406030204" pitchFamily="18" charset="0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ko-KR" altLang="en-US" sz="2699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𝝉</m:t>
                    </m:r>
                    <m:r>
                      <a:rPr lang="en-US" altLang="ko-KR" sz="2699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(</m:t>
                    </m:r>
                    <m:r>
                      <a:rPr lang="en-US" altLang="ko-KR" sz="2699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𝒌</m:t>
                    </m:r>
                  </m:oMath>
                </a14:m>
                <a:r>
                  <a:rPr lang="en-US" altLang="ko-KR" sz="2699" b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) = </a:t>
                </a:r>
                <a14:m>
                  <m:oMath xmlns:m="http://schemas.openxmlformats.org/officeDocument/2006/math">
                    <m:r>
                      <a:rPr lang="ko-KR" altLang="en-US" sz="2699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𝝁</m:t>
                    </m:r>
                    <m:r>
                      <a:rPr lang="en-US" altLang="ko-KR" sz="2699" b="1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 +</m:t>
                    </m:r>
                    <m:r>
                      <a:rPr lang="en-US" altLang="ko-KR" sz="2699" b="1" i="1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𝒌</m:t>
                    </m:r>
                    <m:r>
                      <a:rPr lang="ko-KR" altLang="en-US" sz="2699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𝝈</m:t>
                    </m:r>
                  </m:oMath>
                </a14:m>
                <a:endParaRPr lang="en-US" altLang="ko-KR" sz="2699" b="1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ts val="3779"/>
                  </a:lnSpc>
                  <a:spcBef>
                    <a:spcPct val="0"/>
                  </a:spcBef>
                </a:pPr>
                <a:endParaRPr lang="en-US" altLang="ko-KR" sz="2699" b="1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ko-KR" sz="2699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Sac</a:t>
                </a:r>
                <a:r>
                  <a:rPr lang="ko-KR" altLang="en-US" sz="2699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활용해 신뢰 구간</a:t>
                </a:r>
                <a:r>
                  <a:rPr lang="en-US" altLang="ko-KR" sz="2699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(k)</a:t>
                </a:r>
                <a:r>
                  <a:rPr lang="ko-KR" altLang="en-US" sz="2699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의 값을 조정하면서 </a:t>
                </a:r>
                <a:r>
                  <a:rPr lang="en-US" altLang="ko-KR" sz="2699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F1-Score</a:t>
                </a:r>
                <a:r>
                  <a:rPr lang="ko-KR" altLang="en-US" sz="2699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를 최대화</a:t>
                </a:r>
                <a:endParaRPr lang="en-US" altLang="ko-KR" sz="2699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</p:txBody>
          </p:sp>
        </mc:Choice>
        <mc:Fallback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19A56B25-77E1-3271-3310-94815CBB6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22" y="2332270"/>
                <a:ext cx="14325601" cy="2501775"/>
              </a:xfrm>
              <a:prstGeom prst="rect">
                <a:avLst/>
              </a:prstGeom>
              <a:blipFill>
                <a:blip r:embed="rId3"/>
                <a:stretch>
                  <a:fillRect l="-1447" t="-3171" b="-7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6">
            <a:extLst>
              <a:ext uri="{FF2B5EF4-FFF2-40B4-BE49-F238E27FC236}">
                <a16:creationId xmlns:a16="http://schemas.microsoft.com/office/drawing/2014/main" id="{58C8D501-4C5E-876D-8F54-C6F007A3B938}"/>
              </a:ext>
            </a:extLst>
          </p:cNvPr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2E985D5-8E6B-E97E-1A3E-7E98A030BBDC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FD016565-45CC-C0F4-EE9A-99A518837686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AC10C0-00E2-E7DD-463F-0E2C131950E0}"/>
                  </a:ext>
                </a:extLst>
              </p:cNvPr>
              <p:cNvSpPr txBox="1"/>
              <p:nvPr/>
            </p:nvSpPr>
            <p:spPr>
              <a:xfrm>
                <a:off x="993122" y="5388542"/>
                <a:ext cx="9444788" cy="321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sz="2700" b="1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보상함수</a:t>
                </a:r>
                <a:endParaRPr lang="en-US" altLang="ko-KR" sz="2700" b="1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ko-KR" sz="2700" b="1">
                    <a:solidFill>
                      <a:srgbClr val="191919"/>
                    </a:solidFill>
                    <a:ea typeface="윤고딕 Light"/>
                    <a:cs typeface="윤고딕 Light"/>
                    <a:sym typeface="윤고딕 Light"/>
                  </a:rPr>
                  <a:t>						                       		        </a:t>
                </a:r>
                <a14:m>
                  <m:oMath xmlns:m="http://schemas.openxmlformats.org/officeDocument/2006/math">
                    <m:r>
                      <a:rPr lang="en-US" altLang="ko-KR" sz="2700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𝒓</m:t>
                    </m:r>
                    <m:d>
                      <m:dPr>
                        <m:ctrlPr>
                          <a:rPr lang="en-US" altLang="ko-KR" sz="2700" b="1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dPr>
                      <m:e>
                        <m:r>
                          <a:rPr lang="en-US" altLang="ko-KR" sz="2700" b="1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𝒌</m:t>
                        </m:r>
                      </m:e>
                    </m:d>
                    <m:r>
                      <a:rPr lang="en-US" altLang="ko-KR" sz="2700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700" b="1" i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F</m:t>
                    </m:r>
                    <m:r>
                      <m:rPr>
                        <m:nor/>
                      </m:rPr>
                      <a:rPr lang="en-US" altLang="ko-KR" sz="2700" b="1" i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1</m:t>
                    </m:r>
                    <m:d>
                      <m:dPr>
                        <m:ctrlPr>
                          <a:rPr lang="en-US" altLang="ko-KR" sz="2700" b="1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dPr>
                      <m:e>
                        <m:r>
                          <a:rPr lang="en-US" altLang="ko-KR" sz="2700" b="1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𝒌</m:t>
                        </m:r>
                      </m:e>
                    </m:d>
                    <m:r>
                      <a:rPr lang="en-US" altLang="ko-KR" sz="2700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−</m:t>
                    </m:r>
                    <m:r>
                      <a:rPr lang="en-US" altLang="ko-KR" sz="2700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𝝀</m:t>
                    </m:r>
                    <m:r>
                      <a:rPr lang="en-US" altLang="ko-KR" sz="2700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𝑰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700" b="1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sz="2700" b="1" i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Recall</m:t>
                        </m:r>
                        <m:d>
                          <m:dPr>
                            <m:ctrlPr>
                              <a:rPr lang="en-US" altLang="ko-KR" sz="2700" b="1" i="1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</m:ctrlPr>
                          </m:dPr>
                          <m:e>
                            <m:r>
                              <a:rPr lang="en-US" altLang="ko-KR" sz="2700" b="1" i="1" smtClean="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윤고딕 Light"/>
                                <a:cs typeface="윤고딕 Light"/>
                                <a:sym typeface="윤고딕 Light"/>
                              </a:rPr>
                              <m:t>𝒌</m:t>
                            </m:r>
                          </m:e>
                        </m:d>
                        <m:r>
                          <a:rPr lang="en-US" altLang="ko-KR" sz="2700" b="1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=</m:t>
                        </m:r>
                        <m:r>
                          <a:rPr lang="en-US" altLang="ko-KR" sz="2700" b="1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윤고딕 Light"/>
                            <a:cs typeface="윤고딕 Light"/>
                            <a:sym typeface="윤고딕 Light"/>
                          </a:rPr>
                          <m:t>𝟎</m:t>
                        </m:r>
                      </m:e>
                    </m:d>
                    <m:r>
                      <a:rPr lang="en-US" altLang="ko-KR" sz="2700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, </m:t>
                    </m:r>
                    <m:r>
                      <a:rPr lang="en-US" altLang="ko-KR" sz="2700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𝝀</m:t>
                    </m:r>
                    <m:r>
                      <a:rPr lang="en-US" altLang="ko-KR" sz="2700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≫</m:t>
                    </m:r>
                    <m:r>
                      <a:rPr lang="en-US" altLang="ko-KR" sz="2700" b="1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윤고딕 Light"/>
                        <a:cs typeface="윤고딕 Light"/>
                        <a:sym typeface="윤고딕 Light"/>
                      </a:rPr>
                      <m:t>𝟎</m:t>
                    </m:r>
                  </m:oMath>
                </a14:m>
                <a:endParaRPr lang="en-US" altLang="ko-KR" sz="2700" b="1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70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지도 학습으로 진행해 보상은 </a:t>
                </a:r>
                <a:r>
                  <a:rPr lang="en-US" altLang="ko-KR" sz="270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F1-score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ko-KR" sz="270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Recall </a:t>
                </a:r>
                <a:r>
                  <a:rPr lang="ko-KR" altLang="en-US" sz="270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이 </a:t>
                </a:r>
                <a:r>
                  <a:rPr lang="en-US" altLang="ko-KR" sz="270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0</a:t>
                </a:r>
                <a:r>
                  <a:rPr lang="ko-KR" altLang="en-US" sz="270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이 되는 것을 막기 위해 미탐 시 </a:t>
                </a:r>
                <a:r>
                  <a:rPr lang="en-US" altLang="ko-KR" sz="270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-1.0 </a:t>
                </a:r>
                <a:r>
                  <a:rPr lang="ko-KR" altLang="en-US" sz="2700">
                    <a:solidFill>
                      <a:srgbClr val="191919"/>
                    </a:solidFill>
                    <a:latin typeface="윤고딕 Light"/>
                    <a:ea typeface="윤고딕 Light"/>
                    <a:cs typeface="윤고딕 Light"/>
                    <a:sym typeface="윤고딕 Light"/>
                  </a:rPr>
                  <a:t>패널티 부여</a:t>
                </a:r>
                <a:endParaRPr lang="en-US" altLang="ko-KR" sz="2700">
                  <a:solidFill>
                    <a:srgbClr val="191919"/>
                  </a:solidFill>
                  <a:latin typeface="윤고딕 Light"/>
                  <a:ea typeface="윤고딕 Light"/>
                  <a:cs typeface="윤고딕 Light"/>
                  <a:sym typeface="윤고딕 Ligh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AC10C0-00E2-E7DD-463F-0E2C13195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22" y="5388542"/>
                <a:ext cx="9444788" cy="3214085"/>
              </a:xfrm>
              <a:prstGeom prst="rect">
                <a:avLst/>
              </a:prstGeom>
              <a:blipFill>
                <a:blip r:embed="rId4"/>
                <a:stretch>
                  <a:fillRect l="-1227" b="-3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6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실험 및 결과</a:t>
            </a:r>
            <a:endParaRPr lang="en-US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109d4ab-a27d-423a-9e49-89bd4003003a}" enabled="0" method="" siteId="{3109d4ab-a27d-423a-9e49-89bd4003003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Microsoft Office PowerPoint</Application>
  <PresentationFormat>사용자 지정</PresentationFormat>
  <Paragraphs>185</Paragraphs>
  <Slides>29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Garet Light</vt:lpstr>
      <vt:lpstr>Arial</vt:lpstr>
      <vt:lpstr>Glacial Indifference</vt:lpstr>
      <vt:lpstr>Cambria Math</vt:lpstr>
      <vt:lpstr>윤고딕 Light</vt:lpstr>
      <vt:lpstr>윤고딕</vt:lpstr>
      <vt:lpstr>윤고딕 Bold</vt:lpstr>
      <vt:lpstr>맑은 고딕</vt:lpstr>
      <vt:lpstr>Beautifully Delicious Script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권우현</dc:creator>
  <cp:lastModifiedBy>권우현</cp:lastModifiedBy>
  <cp:revision>1</cp:revision>
  <dcterms:created xsi:type="dcterms:W3CDTF">2006-08-16T00:00:00Z</dcterms:created>
  <dcterms:modified xsi:type="dcterms:W3CDTF">2025-09-19T08:50:51Z</dcterms:modified>
  <dc:identifier>DAGyEedlqhA</dc:identifier>
</cp:coreProperties>
</file>